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96" r:id="rId1"/>
  </p:sldMasterIdLst>
  <p:sldIdLst>
    <p:sldId id="256" r:id="rId2"/>
    <p:sldId id="257" r:id="rId3"/>
    <p:sldId id="264" r:id="rId4"/>
    <p:sldId id="259" r:id="rId5"/>
    <p:sldId id="258" r:id="rId6"/>
    <p:sldId id="260" r:id="rId7"/>
    <p:sldId id="269" r:id="rId8"/>
    <p:sldId id="270" r:id="rId9"/>
    <p:sldId id="261" r:id="rId10"/>
    <p:sldId id="267" r:id="rId11"/>
    <p:sldId id="268" r:id="rId12"/>
    <p:sldId id="265" r:id="rId13"/>
    <p:sldId id="266" r:id="rId14"/>
    <p:sldId id="263" r:id="rId15"/>
    <p:sldId id="271"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55" d="100"/>
          <a:sy n="55" d="100"/>
        </p:scale>
        <p:origin x="61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33F4830-5CD4-4C71-985C-0708E9B0BE14}" type="doc">
      <dgm:prSet loTypeId="urn:microsoft.com/office/officeart/2005/8/layout/StepDownProcess" loCatId="process" qsTypeId="urn:microsoft.com/office/officeart/2005/8/quickstyle/simple4" qsCatId="simple" csTypeId="urn:microsoft.com/office/officeart/2005/8/colors/accent0_1" csCatId="mainScheme" phldr="1"/>
      <dgm:spPr/>
      <dgm:t>
        <a:bodyPr/>
        <a:lstStyle/>
        <a:p>
          <a:endParaRPr lang="en-US"/>
        </a:p>
      </dgm:t>
    </dgm:pt>
    <dgm:pt modelId="{98450B70-D18C-4E1D-97E9-FA8BA06091D9}">
      <dgm:prSet phldrT="[Text]"/>
      <dgm:spPr>
        <a:xfrm>
          <a:off x="2533" y="161161"/>
          <a:ext cx="1769406" cy="1238527"/>
        </a:xfrm>
        <a:prstGeom prst="roundRect">
          <a:avLst>
            <a:gd name="adj" fmla="val 16670"/>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a:noFill/>
        </a:ln>
        <a:effectLst/>
      </dgm:spPr>
      <dgm:t>
        <a:bodyPr/>
        <a:lstStyle/>
        <a:p>
          <a:r>
            <a:rPr lang="en-US" dirty="0" smtClean="0">
              <a:solidFill>
                <a:srgbClr val="545454">
                  <a:hueOff val="0"/>
                  <a:satOff val="0"/>
                  <a:lumOff val="0"/>
                  <a:alphaOff val="0"/>
                </a:srgbClr>
              </a:solidFill>
              <a:latin typeface="Century Gothic"/>
              <a:ea typeface="+mn-ea"/>
              <a:cs typeface="+mn-cs"/>
            </a:rPr>
            <a:t>“I DO”</a:t>
          </a:r>
          <a:endParaRPr lang="en-US" dirty="0">
            <a:solidFill>
              <a:srgbClr val="545454">
                <a:hueOff val="0"/>
                <a:satOff val="0"/>
                <a:lumOff val="0"/>
                <a:alphaOff val="0"/>
              </a:srgbClr>
            </a:solidFill>
            <a:latin typeface="Century Gothic"/>
            <a:ea typeface="+mn-ea"/>
            <a:cs typeface="+mn-cs"/>
          </a:endParaRPr>
        </a:p>
      </dgm:t>
    </dgm:pt>
    <dgm:pt modelId="{D3A29EAE-789C-47E5-9852-BCEC72920C67}" type="parTrans" cxnId="{E5063A27-7015-42DC-B1DA-489D94936D4B}">
      <dgm:prSet/>
      <dgm:spPr/>
      <dgm:t>
        <a:bodyPr/>
        <a:lstStyle/>
        <a:p>
          <a:endParaRPr lang="en-US"/>
        </a:p>
      </dgm:t>
    </dgm:pt>
    <dgm:pt modelId="{5476BBDE-A636-40EE-8272-09D0B7700854}" type="sibTrans" cxnId="{E5063A27-7015-42DC-B1DA-489D94936D4B}">
      <dgm:prSet/>
      <dgm:spPr/>
      <dgm:t>
        <a:bodyPr/>
        <a:lstStyle/>
        <a:p>
          <a:endParaRPr lang="en-US"/>
        </a:p>
      </dgm:t>
    </dgm:pt>
    <dgm:pt modelId="{C1B61D4D-7B51-471F-A0A6-E55A5EC41A8E}">
      <dgm:prSet phldrT="[Text]" custT="1"/>
      <dgm:spPr>
        <a:xfrm>
          <a:off x="1771939" y="279283"/>
          <a:ext cx="1286897" cy="1001032"/>
        </a:xfrm>
        <a:prstGeom prst="rect">
          <a:avLst/>
        </a:prstGeom>
        <a:noFill/>
        <a:ln>
          <a:noFill/>
        </a:ln>
        <a:effectLst/>
      </dgm:spPr>
      <dgm:t>
        <a:bodyPr/>
        <a:lstStyle/>
        <a:p>
          <a:r>
            <a:rPr lang="en-US" sz="2000" dirty="0" smtClean="0">
              <a:solidFill>
                <a:srgbClr val="545454">
                  <a:hueOff val="0"/>
                  <a:satOff val="0"/>
                  <a:lumOff val="0"/>
                  <a:alphaOff val="0"/>
                </a:srgbClr>
              </a:solidFill>
              <a:latin typeface="Century Gothic"/>
              <a:ea typeface="+mn-ea"/>
              <a:cs typeface="+mn-cs"/>
            </a:rPr>
            <a:t>Task 1-Cartoon Analysis</a:t>
          </a:r>
          <a:endParaRPr lang="en-US" sz="2000" dirty="0">
            <a:solidFill>
              <a:srgbClr val="545454">
                <a:hueOff val="0"/>
                <a:satOff val="0"/>
                <a:lumOff val="0"/>
                <a:alphaOff val="0"/>
              </a:srgbClr>
            </a:solidFill>
            <a:latin typeface="Century Gothic"/>
            <a:ea typeface="+mn-ea"/>
            <a:cs typeface="+mn-cs"/>
          </a:endParaRPr>
        </a:p>
      </dgm:t>
    </dgm:pt>
    <dgm:pt modelId="{5710F621-701D-41BB-85BB-C0B920115602}" type="parTrans" cxnId="{EE0A8727-A6A5-4A4A-8E84-2B46A6195433}">
      <dgm:prSet/>
      <dgm:spPr/>
      <dgm:t>
        <a:bodyPr/>
        <a:lstStyle/>
        <a:p>
          <a:endParaRPr lang="en-US"/>
        </a:p>
      </dgm:t>
    </dgm:pt>
    <dgm:pt modelId="{3F762C5C-6E64-4A25-ACCC-7257C2D7624F}" type="sibTrans" cxnId="{EE0A8727-A6A5-4A4A-8E84-2B46A6195433}">
      <dgm:prSet/>
      <dgm:spPr/>
      <dgm:t>
        <a:bodyPr/>
        <a:lstStyle/>
        <a:p>
          <a:endParaRPr lang="en-US"/>
        </a:p>
      </dgm:t>
    </dgm:pt>
    <dgm:pt modelId="{F20117B0-FCD8-4927-B2D0-4FE779DC2A9B}">
      <dgm:prSet phldrT="[Text]"/>
      <dgm:spPr>
        <a:xfrm>
          <a:off x="1469559" y="1552436"/>
          <a:ext cx="1769406" cy="1238527"/>
        </a:xfrm>
        <a:prstGeom prst="roundRect">
          <a:avLst>
            <a:gd name="adj" fmla="val 16670"/>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a:noFill/>
        </a:ln>
        <a:effectLst/>
      </dgm:spPr>
      <dgm:t>
        <a:bodyPr/>
        <a:lstStyle/>
        <a:p>
          <a:r>
            <a:rPr lang="en-US" dirty="0" smtClean="0">
              <a:solidFill>
                <a:srgbClr val="545454">
                  <a:hueOff val="0"/>
                  <a:satOff val="0"/>
                  <a:lumOff val="0"/>
                  <a:alphaOff val="0"/>
                </a:srgbClr>
              </a:solidFill>
              <a:latin typeface="Century Gothic"/>
              <a:ea typeface="+mn-ea"/>
              <a:cs typeface="+mn-cs"/>
            </a:rPr>
            <a:t>‘WE DO”</a:t>
          </a:r>
          <a:endParaRPr lang="en-US" dirty="0">
            <a:solidFill>
              <a:srgbClr val="545454">
                <a:hueOff val="0"/>
                <a:satOff val="0"/>
                <a:lumOff val="0"/>
                <a:alphaOff val="0"/>
              </a:srgbClr>
            </a:solidFill>
            <a:latin typeface="Century Gothic"/>
            <a:ea typeface="+mn-ea"/>
            <a:cs typeface="+mn-cs"/>
          </a:endParaRPr>
        </a:p>
      </dgm:t>
    </dgm:pt>
    <dgm:pt modelId="{B7B5CF59-8994-46C1-B996-2D89DD31FA35}" type="parTrans" cxnId="{616F7DC2-8C47-419A-9301-3002DA2ECB22}">
      <dgm:prSet/>
      <dgm:spPr/>
      <dgm:t>
        <a:bodyPr/>
        <a:lstStyle/>
        <a:p>
          <a:endParaRPr lang="en-US"/>
        </a:p>
      </dgm:t>
    </dgm:pt>
    <dgm:pt modelId="{73C4C127-0365-4ABF-A0E4-A1536DE07080}" type="sibTrans" cxnId="{616F7DC2-8C47-419A-9301-3002DA2ECB22}">
      <dgm:prSet/>
      <dgm:spPr/>
      <dgm:t>
        <a:bodyPr/>
        <a:lstStyle/>
        <a:p>
          <a:endParaRPr lang="en-US"/>
        </a:p>
      </dgm:t>
    </dgm:pt>
    <dgm:pt modelId="{255827E2-CE07-427C-839C-BE2E51FCDBB8}">
      <dgm:prSet phldrT="[Text]" custT="1"/>
      <dgm:spPr>
        <a:xfrm>
          <a:off x="3238965" y="1670558"/>
          <a:ext cx="1286897" cy="1001032"/>
        </a:xfrm>
        <a:prstGeom prst="rect">
          <a:avLst/>
        </a:prstGeom>
        <a:noFill/>
        <a:ln>
          <a:noFill/>
        </a:ln>
        <a:effectLst/>
      </dgm:spPr>
      <dgm:t>
        <a:bodyPr/>
        <a:lstStyle/>
        <a:p>
          <a:r>
            <a:rPr lang="en-US" sz="1800" dirty="0" smtClean="0">
              <a:solidFill>
                <a:srgbClr val="545454">
                  <a:hueOff val="0"/>
                  <a:satOff val="0"/>
                  <a:lumOff val="0"/>
                  <a:alphaOff val="0"/>
                </a:srgbClr>
              </a:solidFill>
              <a:latin typeface="Century Gothic"/>
              <a:ea typeface="+mn-ea"/>
              <a:cs typeface="+mn-cs"/>
            </a:rPr>
            <a:t>Task 1- Group Cartoon Analysis</a:t>
          </a:r>
          <a:endParaRPr lang="en-US" sz="1800" dirty="0">
            <a:solidFill>
              <a:srgbClr val="545454">
                <a:hueOff val="0"/>
                <a:satOff val="0"/>
                <a:lumOff val="0"/>
                <a:alphaOff val="0"/>
              </a:srgbClr>
            </a:solidFill>
            <a:latin typeface="Century Gothic"/>
            <a:ea typeface="+mn-ea"/>
            <a:cs typeface="+mn-cs"/>
          </a:endParaRPr>
        </a:p>
      </dgm:t>
    </dgm:pt>
    <dgm:pt modelId="{CC67C3C2-15A4-4506-BA33-B1FE8A669FD6}" type="parTrans" cxnId="{57307241-4596-4C81-AEDD-3103B1A40EE5}">
      <dgm:prSet/>
      <dgm:spPr/>
      <dgm:t>
        <a:bodyPr/>
        <a:lstStyle/>
        <a:p>
          <a:endParaRPr lang="en-US"/>
        </a:p>
      </dgm:t>
    </dgm:pt>
    <dgm:pt modelId="{22B85B52-EEDB-48AC-9998-BE0D123F7FE8}" type="sibTrans" cxnId="{57307241-4596-4C81-AEDD-3103B1A40EE5}">
      <dgm:prSet/>
      <dgm:spPr/>
      <dgm:t>
        <a:bodyPr/>
        <a:lstStyle/>
        <a:p>
          <a:endParaRPr lang="en-US"/>
        </a:p>
      </dgm:t>
    </dgm:pt>
    <dgm:pt modelId="{0D636056-30D8-4434-99F7-E38A6E2B8161}">
      <dgm:prSet phldrT="[Text]"/>
      <dgm:spPr>
        <a:xfrm>
          <a:off x="2936585" y="2943711"/>
          <a:ext cx="1769406" cy="1238527"/>
        </a:xfrm>
        <a:prstGeom prst="roundRect">
          <a:avLst>
            <a:gd name="adj" fmla="val 16670"/>
          </a:avLst>
        </a:prstGeom>
        <a:gradFill rotWithShape="0">
          <a:gsLst>
            <a:gs pos="0">
              <a:sysClr val="window" lastClr="FFFFFF">
                <a:hueOff val="0"/>
                <a:satOff val="0"/>
                <a:lumOff val="0"/>
                <a:alphaOff val="0"/>
                <a:satMod val="103000"/>
                <a:lumMod val="102000"/>
                <a:tint val="94000"/>
              </a:sysClr>
            </a:gs>
            <a:gs pos="50000">
              <a:sysClr val="window" lastClr="FFFFFF">
                <a:hueOff val="0"/>
                <a:satOff val="0"/>
                <a:lumOff val="0"/>
                <a:alphaOff val="0"/>
                <a:satMod val="110000"/>
                <a:lumMod val="100000"/>
                <a:shade val="100000"/>
              </a:sysClr>
            </a:gs>
            <a:gs pos="100000">
              <a:sysClr val="window" lastClr="FFFFFF">
                <a:hueOff val="0"/>
                <a:satOff val="0"/>
                <a:lumOff val="0"/>
                <a:alphaOff val="0"/>
                <a:lumMod val="99000"/>
                <a:satMod val="120000"/>
                <a:shade val="78000"/>
              </a:sysClr>
            </a:gs>
          </a:gsLst>
          <a:lin ang="5400000" scaled="0"/>
        </a:gradFill>
        <a:ln>
          <a:noFill/>
        </a:ln>
        <a:effectLst/>
      </dgm:spPr>
      <dgm:t>
        <a:bodyPr/>
        <a:lstStyle/>
        <a:p>
          <a:r>
            <a:rPr lang="en-US" dirty="0" smtClean="0">
              <a:solidFill>
                <a:srgbClr val="545454">
                  <a:hueOff val="0"/>
                  <a:satOff val="0"/>
                  <a:lumOff val="0"/>
                  <a:alphaOff val="0"/>
                </a:srgbClr>
              </a:solidFill>
              <a:latin typeface="Century Gothic"/>
              <a:ea typeface="+mn-ea"/>
              <a:cs typeface="+mn-cs"/>
            </a:rPr>
            <a:t>“YOU DO”-Answer Essential Question</a:t>
          </a:r>
          <a:endParaRPr lang="en-US" dirty="0">
            <a:solidFill>
              <a:srgbClr val="545454">
                <a:hueOff val="0"/>
                <a:satOff val="0"/>
                <a:lumOff val="0"/>
                <a:alphaOff val="0"/>
              </a:srgbClr>
            </a:solidFill>
            <a:latin typeface="Century Gothic"/>
            <a:ea typeface="+mn-ea"/>
            <a:cs typeface="+mn-cs"/>
          </a:endParaRPr>
        </a:p>
      </dgm:t>
    </dgm:pt>
    <dgm:pt modelId="{BB5BFE0E-B039-45BE-BD5F-A1F8AB17574F}" type="parTrans" cxnId="{509F2F7C-8BDB-46E3-A012-91E3DFD74DCA}">
      <dgm:prSet/>
      <dgm:spPr/>
      <dgm:t>
        <a:bodyPr/>
        <a:lstStyle/>
        <a:p>
          <a:endParaRPr lang="en-US"/>
        </a:p>
      </dgm:t>
    </dgm:pt>
    <dgm:pt modelId="{29834D85-C3E6-4A35-9EB5-194ABE6020BC}" type="sibTrans" cxnId="{509F2F7C-8BDB-46E3-A012-91E3DFD74DCA}">
      <dgm:prSet/>
      <dgm:spPr/>
      <dgm:t>
        <a:bodyPr/>
        <a:lstStyle/>
        <a:p>
          <a:endParaRPr lang="en-US"/>
        </a:p>
      </dgm:t>
    </dgm:pt>
    <dgm:pt modelId="{EB73341C-FA6D-4FF7-B456-80B171416073}">
      <dgm:prSet phldrT="[Text]" custT="1"/>
      <dgm:spPr>
        <a:xfrm>
          <a:off x="1771939" y="279283"/>
          <a:ext cx="1286897" cy="1001032"/>
        </a:xfrm>
        <a:prstGeom prst="rect">
          <a:avLst/>
        </a:prstGeom>
        <a:noFill/>
        <a:ln>
          <a:noFill/>
        </a:ln>
        <a:effectLst/>
      </dgm:spPr>
      <dgm:t>
        <a:bodyPr/>
        <a:lstStyle/>
        <a:p>
          <a:r>
            <a:rPr lang="en-US" sz="2000" dirty="0" smtClean="0">
              <a:solidFill>
                <a:srgbClr val="545454">
                  <a:hueOff val="0"/>
                  <a:satOff val="0"/>
                  <a:lumOff val="0"/>
                  <a:alphaOff val="0"/>
                </a:srgbClr>
              </a:solidFill>
              <a:latin typeface="Century Gothic"/>
              <a:ea typeface="+mn-ea"/>
              <a:cs typeface="+mn-cs"/>
            </a:rPr>
            <a:t>Task 2-Content Review</a:t>
          </a:r>
          <a:endParaRPr lang="en-US" sz="2000" dirty="0">
            <a:solidFill>
              <a:srgbClr val="545454">
                <a:hueOff val="0"/>
                <a:satOff val="0"/>
                <a:lumOff val="0"/>
                <a:alphaOff val="0"/>
              </a:srgbClr>
            </a:solidFill>
            <a:latin typeface="Century Gothic"/>
            <a:ea typeface="+mn-ea"/>
            <a:cs typeface="+mn-cs"/>
          </a:endParaRPr>
        </a:p>
      </dgm:t>
    </dgm:pt>
    <dgm:pt modelId="{5C5935E1-BAE2-4D91-8B68-D10D7258F065}" type="parTrans" cxnId="{6C0BB095-DBF9-4112-9471-CA1181FC05C4}">
      <dgm:prSet/>
      <dgm:spPr/>
      <dgm:t>
        <a:bodyPr/>
        <a:lstStyle/>
        <a:p>
          <a:endParaRPr lang="en-US"/>
        </a:p>
      </dgm:t>
    </dgm:pt>
    <dgm:pt modelId="{B0586EBB-0B75-4D86-AC0E-E8B7B8946A17}" type="sibTrans" cxnId="{6C0BB095-DBF9-4112-9471-CA1181FC05C4}">
      <dgm:prSet/>
      <dgm:spPr/>
      <dgm:t>
        <a:bodyPr/>
        <a:lstStyle/>
        <a:p>
          <a:endParaRPr lang="en-US"/>
        </a:p>
      </dgm:t>
    </dgm:pt>
    <dgm:pt modelId="{3791C0EA-2A16-4B79-AE66-267F4C96876D}">
      <dgm:prSet phldrT="[Text]" custT="1"/>
      <dgm:spPr>
        <a:xfrm>
          <a:off x="3238965" y="1670558"/>
          <a:ext cx="1286897" cy="1001032"/>
        </a:xfrm>
        <a:prstGeom prst="rect">
          <a:avLst/>
        </a:prstGeom>
        <a:noFill/>
        <a:ln>
          <a:noFill/>
        </a:ln>
        <a:effectLst/>
      </dgm:spPr>
      <dgm:t>
        <a:bodyPr/>
        <a:lstStyle/>
        <a:p>
          <a:r>
            <a:rPr lang="en-US" sz="1800" dirty="0" smtClean="0">
              <a:solidFill>
                <a:srgbClr val="545454">
                  <a:hueOff val="0"/>
                  <a:satOff val="0"/>
                  <a:lumOff val="0"/>
                  <a:alphaOff val="0"/>
                </a:srgbClr>
              </a:solidFill>
              <a:latin typeface="Century Gothic"/>
              <a:ea typeface="+mn-ea"/>
              <a:cs typeface="+mn-cs"/>
            </a:rPr>
            <a:t>Task 2-Speak-Share Out</a:t>
          </a:r>
          <a:endParaRPr lang="en-US" sz="1800" dirty="0">
            <a:solidFill>
              <a:srgbClr val="545454">
                <a:hueOff val="0"/>
                <a:satOff val="0"/>
                <a:lumOff val="0"/>
                <a:alphaOff val="0"/>
              </a:srgbClr>
            </a:solidFill>
            <a:latin typeface="Century Gothic"/>
            <a:ea typeface="+mn-ea"/>
            <a:cs typeface="+mn-cs"/>
          </a:endParaRPr>
        </a:p>
      </dgm:t>
    </dgm:pt>
    <dgm:pt modelId="{51AE5850-1421-4D2B-9EDB-A11AC19873DC}" type="parTrans" cxnId="{6CCAD765-FAAF-43CB-B066-63D48E3ACEB0}">
      <dgm:prSet/>
      <dgm:spPr/>
      <dgm:t>
        <a:bodyPr/>
        <a:lstStyle/>
        <a:p>
          <a:endParaRPr lang="en-US"/>
        </a:p>
      </dgm:t>
    </dgm:pt>
    <dgm:pt modelId="{E6EC0DB1-165D-4E4E-A44A-0C2D946F2E51}" type="sibTrans" cxnId="{6CCAD765-FAAF-43CB-B066-63D48E3ACEB0}">
      <dgm:prSet/>
      <dgm:spPr/>
      <dgm:t>
        <a:bodyPr/>
        <a:lstStyle/>
        <a:p>
          <a:endParaRPr lang="en-US"/>
        </a:p>
      </dgm:t>
    </dgm:pt>
    <dgm:pt modelId="{EA2BCE9C-696E-4C69-B13F-653E2ECD880D}">
      <dgm:prSet phldrT="[Text]" custT="1"/>
      <dgm:spPr>
        <a:xfrm>
          <a:off x="3238965" y="1670558"/>
          <a:ext cx="1286897" cy="1001032"/>
        </a:xfrm>
        <a:noFill/>
        <a:ln>
          <a:noFill/>
        </a:ln>
        <a:effectLst/>
      </dgm:spPr>
      <dgm:t>
        <a:bodyPr/>
        <a:lstStyle/>
        <a:p>
          <a:r>
            <a:rPr lang="en-US" sz="1800" dirty="0" smtClean="0">
              <a:solidFill>
                <a:srgbClr val="545454">
                  <a:hueOff val="0"/>
                  <a:satOff val="0"/>
                  <a:lumOff val="0"/>
                  <a:alphaOff val="0"/>
                </a:srgbClr>
              </a:solidFill>
              <a:latin typeface="Century Gothic"/>
              <a:ea typeface="+mn-ea"/>
              <a:cs typeface="+mn-cs"/>
            </a:rPr>
            <a:t>Task 3-Review Bell Questions</a:t>
          </a:r>
          <a:endParaRPr lang="en-US" sz="1800" dirty="0">
            <a:solidFill>
              <a:srgbClr val="545454">
                <a:hueOff val="0"/>
                <a:satOff val="0"/>
                <a:lumOff val="0"/>
                <a:alphaOff val="0"/>
              </a:srgbClr>
            </a:solidFill>
            <a:latin typeface="Century Gothic"/>
            <a:ea typeface="+mn-ea"/>
            <a:cs typeface="+mn-cs"/>
          </a:endParaRPr>
        </a:p>
      </dgm:t>
    </dgm:pt>
    <dgm:pt modelId="{A60CECB1-7EF0-4490-8E80-298E7BB6DEBD}" type="parTrans" cxnId="{A4FCEDDD-BC3D-4BDA-81F4-865E78723A2C}">
      <dgm:prSet/>
      <dgm:spPr/>
      <dgm:t>
        <a:bodyPr/>
        <a:lstStyle/>
        <a:p>
          <a:endParaRPr lang="en-US"/>
        </a:p>
      </dgm:t>
    </dgm:pt>
    <dgm:pt modelId="{4D56F9A2-B8AE-46A5-900E-ADE3B1F5B7E0}" type="sibTrans" cxnId="{A4FCEDDD-BC3D-4BDA-81F4-865E78723A2C}">
      <dgm:prSet/>
      <dgm:spPr/>
      <dgm:t>
        <a:bodyPr/>
        <a:lstStyle/>
        <a:p>
          <a:endParaRPr lang="en-US"/>
        </a:p>
      </dgm:t>
    </dgm:pt>
    <dgm:pt modelId="{08ECF78B-FAD5-4D9C-8E49-B3383B679E74}" type="pres">
      <dgm:prSet presAssocID="{A33F4830-5CD4-4C71-985C-0708E9B0BE14}" presName="rootnode" presStyleCnt="0">
        <dgm:presLayoutVars>
          <dgm:chMax/>
          <dgm:chPref/>
          <dgm:dir/>
          <dgm:animLvl val="lvl"/>
        </dgm:presLayoutVars>
      </dgm:prSet>
      <dgm:spPr/>
      <dgm:t>
        <a:bodyPr/>
        <a:lstStyle/>
        <a:p>
          <a:endParaRPr lang="en-US"/>
        </a:p>
      </dgm:t>
    </dgm:pt>
    <dgm:pt modelId="{CA25F1EE-EBF1-4624-880B-D3BCF13A2F47}" type="pres">
      <dgm:prSet presAssocID="{98450B70-D18C-4E1D-97E9-FA8BA06091D9}" presName="composite" presStyleCnt="0"/>
      <dgm:spPr/>
    </dgm:pt>
    <dgm:pt modelId="{1DBDDA96-9BFE-4E8D-B03A-B2FB6EE49E38}" type="pres">
      <dgm:prSet presAssocID="{98450B70-D18C-4E1D-97E9-FA8BA06091D9}" presName="bentUpArrow1" presStyleLbl="alignImgPlace1" presStyleIdx="0" presStyleCnt="2"/>
      <dgm:spPr>
        <a:xfrm rot="5400000">
          <a:off x="281006" y="1326309"/>
          <a:ext cx="1051083" cy="1196621"/>
        </a:xfrm>
        <a:prstGeom prst="bentUpArrow">
          <a:avLst>
            <a:gd name="adj1" fmla="val 32840"/>
            <a:gd name="adj2" fmla="val 25000"/>
            <a:gd name="adj3" fmla="val 35780"/>
          </a:avLst>
        </a:prstGeom>
        <a:solidFill>
          <a:srgbClr val="545454">
            <a:tint val="40000"/>
            <a:hueOff val="0"/>
            <a:satOff val="0"/>
            <a:lumOff val="0"/>
            <a:alphaOff val="0"/>
          </a:srgbClr>
        </a:solidFill>
        <a:ln>
          <a:noFill/>
        </a:ln>
        <a:effectLst/>
      </dgm:spPr>
      <dgm:t>
        <a:bodyPr/>
        <a:lstStyle/>
        <a:p>
          <a:endParaRPr lang="en-US"/>
        </a:p>
      </dgm:t>
    </dgm:pt>
    <dgm:pt modelId="{E2700167-FF4B-4025-A48B-3CB1A8B5F4C4}" type="pres">
      <dgm:prSet presAssocID="{98450B70-D18C-4E1D-97E9-FA8BA06091D9}" presName="ParentText" presStyleLbl="node1" presStyleIdx="0" presStyleCnt="3">
        <dgm:presLayoutVars>
          <dgm:chMax val="1"/>
          <dgm:chPref val="1"/>
          <dgm:bulletEnabled val="1"/>
        </dgm:presLayoutVars>
      </dgm:prSet>
      <dgm:spPr/>
      <dgm:t>
        <a:bodyPr/>
        <a:lstStyle/>
        <a:p>
          <a:endParaRPr lang="en-US"/>
        </a:p>
      </dgm:t>
    </dgm:pt>
    <dgm:pt modelId="{B00BB2B3-43BF-4BBF-B8B9-75901CCFACA5}" type="pres">
      <dgm:prSet presAssocID="{98450B70-D18C-4E1D-97E9-FA8BA06091D9}" presName="ChildText" presStyleLbl="revTx" presStyleIdx="0" presStyleCnt="2" custScaleX="266370" custScaleY="107343" custLinFactNeighborX="99149" custLinFactNeighborY="1138">
        <dgm:presLayoutVars>
          <dgm:chMax val="0"/>
          <dgm:chPref val="0"/>
          <dgm:bulletEnabled val="1"/>
        </dgm:presLayoutVars>
      </dgm:prSet>
      <dgm:spPr/>
      <dgm:t>
        <a:bodyPr/>
        <a:lstStyle/>
        <a:p>
          <a:endParaRPr lang="en-US"/>
        </a:p>
      </dgm:t>
    </dgm:pt>
    <dgm:pt modelId="{939CB33E-F6DE-4B22-86E1-389888939D48}" type="pres">
      <dgm:prSet presAssocID="{5476BBDE-A636-40EE-8272-09D0B7700854}" presName="sibTrans" presStyleCnt="0"/>
      <dgm:spPr/>
    </dgm:pt>
    <dgm:pt modelId="{0B9F427B-E521-4A0D-A610-47D9D62FF434}" type="pres">
      <dgm:prSet presAssocID="{F20117B0-FCD8-4927-B2D0-4FE779DC2A9B}" presName="composite" presStyleCnt="0"/>
      <dgm:spPr/>
    </dgm:pt>
    <dgm:pt modelId="{CB65E7BF-26FC-4997-A604-64C56983E379}" type="pres">
      <dgm:prSet presAssocID="{F20117B0-FCD8-4927-B2D0-4FE779DC2A9B}" presName="bentUpArrow1" presStyleLbl="alignImgPlace1" presStyleIdx="1" presStyleCnt="2"/>
      <dgm:spPr>
        <a:xfrm rot="5400000">
          <a:off x="1748032" y="2717584"/>
          <a:ext cx="1051083" cy="1196621"/>
        </a:xfrm>
        <a:prstGeom prst="bentUpArrow">
          <a:avLst>
            <a:gd name="adj1" fmla="val 32840"/>
            <a:gd name="adj2" fmla="val 25000"/>
            <a:gd name="adj3" fmla="val 35780"/>
          </a:avLst>
        </a:prstGeom>
        <a:solidFill>
          <a:srgbClr val="545454">
            <a:tint val="40000"/>
            <a:hueOff val="0"/>
            <a:satOff val="0"/>
            <a:lumOff val="0"/>
            <a:alphaOff val="0"/>
          </a:srgbClr>
        </a:solidFill>
        <a:ln>
          <a:noFill/>
        </a:ln>
        <a:effectLst/>
      </dgm:spPr>
      <dgm:t>
        <a:bodyPr/>
        <a:lstStyle/>
        <a:p>
          <a:endParaRPr lang="en-US"/>
        </a:p>
      </dgm:t>
    </dgm:pt>
    <dgm:pt modelId="{1D736981-5D82-4672-9205-279958AACFE2}" type="pres">
      <dgm:prSet presAssocID="{F20117B0-FCD8-4927-B2D0-4FE779DC2A9B}" presName="ParentText" presStyleLbl="node1" presStyleIdx="1" presStyleCnt="3">
        <dgm:presLayoutVars>
          <dgm:chMax val="1"/>
          <dgm:chPref val="1"/>
          <dgm:bulletEnabled val="1"/>
        </dgm:presLayoutVars>
      </dgm:prSet>
      <dgm:spPr/>
      <dgm:t>
        <a:bodyPr/>
        <a:lstStyle/>
        <a:p>
          <a:endParaRPr lang="en-US"/>
        </a:p>
      </dgm:t>
    </dgm:pt>
    <dgm:pt modelId="{5812CCDB-7FE7-42D3-9D84-BC2F375234DF}" type="pres">
      <dgm:prSet presAssocID="{F20117B0-FCD8-4927-B2D0-4FE779DC2A9B}" presName="ChildText" presStyleLbl="revTx" presStyleIdx="1" presStyleCnt="2" custScaleX="296871" custScaleY="104787" custLinFactX="12551" custLinFactNeighborX="100000" custLinFactNeighborY="-9104">
        <dgm:presLayoutVars>
          <dgm:chMax val="0"/>
          <dgm:chPref val="0"/>
          <dgm:bulletEnabled val="1"/>
        </dgm:presLayoutVars>
      </dgm:prSet>
      <dgm:spPr>
        <a:prstGeom prst="rect">
          <a:avLst/>
        </a:prstGeom>
      </dgm:spPr>
      <dgm:t>
        <a:bodyPr/>
        <a:lstStyle/>
        <a:p>
          <a:endParaRPr lang="en-US"/>
        </a:p>
      </dgm:t>
    </dgm:pt>
    <dgm:pt modelId="{11E7C21B-758A-4A9D-8566-914D35C1B9FC}" type="pres">
      <dgm:prSet presAssocID="{73C4C127-0365-4ABF-A0E4-A1536DE07080}" presName="sibTrans" presStyleCnt="0"/>
      <dgm:spPr/>
    </dgm:pt>
    <dgm:pt modelId="{27AC4152-3790-436F-BE68-EF7D8416D588}" type="pres">
      <dgm:prSet presAssocID="{0D636056-30D8-4434-99F7-E38A6E2B8161}" presName="composite" presStyleCnt="0"/>
      <dgm:spPr/>
    </dgm:pt>
    <dgm:pt modelId="{AE7ECB50-F4B1-47FD-BE6E-79C06FC25BB6}" type="pres">
      <dgm:prSet presAssocID="{0D636056-30D8-4434-99F7-E38A6E2B8161}" presName="ParentText" presStyleLbl="node1" presStyleIdx="2" presStyleCnt="3" custLinFactNeighborX="-17840" custLinFactNeighborY="946">
        <dgm:presLayoutVars>
          <dgm:chMax val="1"/>
          <dgm:chPref val="1"/>
          <dgm:bulletEnabled val="1"/>
        </dgm:presLayoutVars>
      </dgm:prSet>
      <dgm:spPr/>
      <dgm:t>
        <a:bodyPr/>
        <a:lstStyle/>
        <a:p>
          <a:endParaRPr lang="en-US"/>
        </a:p>
      </dgm:t>
    </dgm:pt>
  </dgm:ptLst>
  <dgm:cxnLst>
    <dgm:cxn modelId="{FA50F0B7-45CE-4EFC-8036-52718EFFE49C}" type="presOf" srcId="{F20117B0-FCD8-4927-B2D0-4FE779DC2A9B}" destId="{1D736981-5D82-4672-9205-279958AACFE2}" srcOrd="0" destOrd="0" presId="urn:microsoft.com/office/officeart/2005/8/layout/StepDownProcess"/>
    <dgm:cxn modelId="{6CCAD765-FAAF-43CB-B066-63D48E3ACEB0}" srcId="{F20117B0-FCD8-4927-B2D0-4FE779DC2A9B}" destId="{3791C0EA-2A16-4B79-AE66-267F4C96876D}" srcOrd="1" destOrd="0" parTransId="{51AE5850-1421-4D2B-9EDB-A11AC19873DC}" sibTransId="{E6EC0DB1-165D-4E4E-A44A-0C2D946F2E51}"/>
    <dgm:cxn modelId="{A4FCEDDD-BC3D-4BDA-81F4-865E78723A2C}" srcId="{F20117B0-FCD8-4927-B2D0-4FE779DC2A9B}" destId="{EA2BCE9C-696E-4C69-B13F-653E2ECD880D}" srcOrd="2" destOrd="0" parTransId="{A60CECB1-7EF0-4490-8E80-298E7BB6DEBD}" sibTransId="{4D56F9A2-B8AE-46A5-900E-ADE3B1F5B7E0}"/>
    <dgm:cxn modelId="{D88A4675-AE74-49AD-AEBB-F85AFE4C2802}" type="presOf" srcId="{3791C0EA-2A16-4B79-AE66-267F4C96876D}" destId="{5812CCDB-7FE7-42D3-9D84-BC2F375234DF}" srcOrd="0" destOrd="1" presId="urn:microsoft.com/office/officeart/2005/8/layout/StepDownProcess"/>
    <dgm:cxn modelId="{E5063A27-7015-42DC-B1DA-489D94936D4B}" srcId="{A33F4830-5CD4-4C71-985C-0708E9B0BE14}" destId="{98450B70-D18C-4E1D-97E9-FA8BA06091D9}" srcOrd="0" destOrd="0" parTransId="{D3A29EAE-789C-47E5-9852-BCEC72920C67}" sibTransId="{5476BBDE-A636-40EE-8272-09D0B7700854}"/>
    <dgm:cxn modelId="{29A585F4-6C55-472A-9D46-5667D141BDF8}" type="presOf" srcId="{0D636056-30D8-4434-99F7-E38A6E2B8161}" destId="{AE7ECB50-F4B1-47FD-BE6E-79C06FC25BB6}" srcOrd="0" destOrd="0" presId="urn:microsoft.com/office/officeart/2005/8/layout/StepDownProcess"/>
    <dgm:cxn modelId="{6C0BB095-DBF9-4112-9471-CA1181FC05C4}" srcId="{98450B70-D18C-4E1D-97E9-FA8BA06091D9}" destId="{EB73341C-FA6D-4FF7-B456-80B171416073}" srcOrd="1" destOrd="0" parTransId="{5C5935E1-BAE2-4D91-8B68-D10D7258F065}" sibTransId="{B0586EBB-0B75-4D86-AC0E-E8B7B8946A17}"/>
    <dgm:cxn modelId="{EE0A8727-A6A5-4A4A-8E84-2B46A6195433}" srcId="{98450B70-D18C-4E1D-97E9-FA8BA06091D9}" destId="{C1B61D4D-7B51-471F-A0A6-E55A5EC41A8E}" srcOrd="0" destOrd="0" parTransId="{5710F621-701D-41BB-85BB-C0B920115602}" sibTransId="{3F762C5C-6E64-4A25-ACCC-7257C2D7624F}"/>
    <dgm:cxn modelId="{57307241-4596-4C81-AEDD-3103B1A40EE5}" srcId="{F20117B0-FCD8-4927-B2D0-4FE779DC2A9B}" destId="{255827E2-CE07-427C-839C-BE2E51FCDBB8}" srcOrd="0" destOrd="0" parTransId="{CC67C3C2-15A4-4506-BA33-B1FE8A669FD6}" sibTransId="{22B85B52-EEDB-48AC-9998-BE0D123F7FE8}"/>
    <dgm:cxn modelId="{552BD60C-4319-47BA-8DF7-3B4126B3020A}" type="presOf" srcId="{A33F4830-5CD4-4C71-985C-0708E9B0BE14}" destId="{08ECF78B-FAD5-4D9C-8E49-B3383B679E74}" srcOrd="0" destOrd="0" presId="urn:microsoft.com/office/officeart/2005/8/layout/StepDownProcess"/>
    <dgm:cxn modelId="{75A3F442-70DF-48B5-9FE4-849F9BBE0D3B}" type="presOf" srcId="{EA2BCE9C-696E-4C69-B13F-653E2ECD880D}" destId="{5812CCDB-7FE7-42D3-9D84-BC2F375234DF}" srcOrd="0" destOrd="2" presId="urn:microsoft.com/office/officeart/2005/8/layout/StepDownProcess"/>
    <dgm:cxn modelId="{509F2F7C-8BDB-46E3-A012-91E3DFD74DCA}" srcId="{A33F4830-5CD4-4C71-985C-0708E9B0BE14}" destId="{0D636056-30D8-4434-99F7-E38A6E2B8161}" srcOrd="2" destOrd="0" parTransId="{BB5BFE0E-B039-45BE-BD5F-A1F8AB17574F}" sibTransId="{29834D85-C3E6-4A35-9EB5-194ABE6020BC}"/>
    <dgm:cxn modelId="{2A925EB6-70CD-45B6-B154-1F2E5A5AE08F}" type="presOf" srcId="{98450B70-D18C-4E1D-97E9-FA8BA06091D9}" destId="{E2700167-FF4B-4025-A48B-3CB1A8B5F4C4}" srcOrd="0" destOrd="0" presId="urn:microsoft.com/office/officeart/2005/8/layout/StepDownProcess"/>
    <dgm:cxn modelId="{A34A7EAD-53A9-4D26-A3BC-27FE6BA320FF}" type="presOf" srcId="{EB73341C-FA6D-4FF7-B456-80B171416073}" destId="{B00BB2B3-43BF-4BBF-B8B9-75901CCFACA5}" srcOrd="0" destOrd="1" presId="urn:microsoft.com/office/officeart/2005/8/layout/StepDownProcess"/>
    <dgm:cxn modelId="{DF8D8F22-EC96-4C3F-9702-8EB92C6BE695}" type="presOf" srcId="{C1B61D4D-7B51-471F-A0A6-E55A5EC41A8E}" destId="{B00BB2B3-43BF-4BBF-B8B9-75901CCFACA5}" srcOrd="0" destOrd="0" presId="urn:microsoft.com/office/officeart/2005/8/layout/StepDownProcess"/>
    <dgm:cxn modelId="{704AF93B-C0BD-425F-93BE-944D72AA63F6}" type="presOf" srcId="{255827E2-CE07-427C-839C-BE2E51FCDBB8}" destId="{5812CCDB-7FE7-42D3-9D84-BC2F375234DF}" srcOrd="0" destOrd="0" presId="urn:microsoft.com/office/officeart/2005/8/layout/StepDownProcess"/>
    <dgm:cxn modelId="{616F7DC2-8C47-419A-9301-3002DA2ECB22}" srcId="{A33F4830-5CD4-4C71-985C-0708E9B0BE14}" destId="{F20117B0-FCD8-4927-B2D0-4FE779DC2A9B}" srcOrd="1" destOrd="0" parTransId="{B7B5CF59-8994-46C1-B996-2D89DD31FA35}" sibTransId="{73C4C127-0365-4ABF-A0E4-A1536DE07080}"/>
    <dgm:cxn modelId="{46C11ACB-1F0A-42A7-BF1D-019825697DF2}" type="presParOf" srcId="{08ECF78B-FAD5-4D9C-8E49-B3383B679E74}" destId="{CA25F1EE-EBF1-4624-880B-D3BCF13A2F47}" srcOrd="0" destOrd="0" presId="urn:microsoft.com/office/officeart/2005/8/layout/StepDownProcess"/>
    <dgm:cxn modelId="{10ED6DA9-9257-4BC8-939E-BC797779A121}" type="presParOf" srcId="{CA25F1EE-EBF1-4624-880B-D3BCF13A2F47}" destId="{1DBDDA96-9BFE-4E8D-B03A-B2FB6EE49E38}" srcOrd="0" destOrd="0" presId="urn:microsoft.com/office/officeart/2005/8/layout/StepDownProcess"/>
    <dgm:cxn modelId="{3E57A779-9F75-48E2-AAC6-2BABFA4096D9}" type="presParOf" srcId="{CA25F1EE-EBF1-4624-880B-D3BCF13A2F47}" destId="{E2700167-FF4B-4025-A48B-3CB1A8B5F4C4}" srcOrd="1" destOrd="0" presId="urn:microsoft.com/office/officeart/2005/8/layout/StepDownProcess"/>
    <dgm:cxn modelId="{396C0ABB-F46D-417B-9A45-8C8B06CAFB9C}" type="presParOf" srcId="{CA25F1EE-EBF1-4624-880B-D3BCF13A2F47}" destId="{B00BB2B3-43BF-4BBF-B8B9-75901CCFACA5}" srcOrd="2" destOrd="0" presId="urn:microsoft.com/office/officeart/2005/8/layout/StepDownProcess"/>
    <dgm:cxn modelId="{F9B2E21A-077E-4E03-BDCF-C3FE881476E0}" type="presParOf" srcId="{08ECF78B-FAD5-4D9C-8E49-B3383B679E74}" destId="{939CB33E-F6DE-4B22-86E1-389888939D48}" srcOrd="1" destOrd="0" presId="urn:microsoft.com/office/officeart/2005/8/layout/StepDownProcess"/>
    <dgm:cxn modelId="{2E1C5146-A05F-4D79-85C8-4E2767E1CE80}" type="presParOf" srcId="{08ECF78B-FAD5-4D9C-8E49-B3383B679E74}" destId="{0B9F427B-E521-4A0D-A610-47D9D62FF434}" srcOrd="2" destOrd="0" presId="urn:microsoft.com/office/officeart/2005/8/layout/StepDownProcess"/>
    <dgm:cxn modelId="{5DAC9E09-FB58-49E8-B026-92AEAEE0CBD4}" type="presParOf" srcId="{0B9F427B-E521-4A0D-A610-47D9D62FF434}" destId="{CB65E7BF-26FC-4997-A604-64C56983E379}" srcOrd="0" destOrd="0" presId="urn:microsoft.com/office/officeart/2005/8/layout/StepDownProcess"/>
    <dgm:cxn modelId="{AD10E8FE-6F24-4971-BE14-6F886AA595AC}" type="presParOf" srcId="{0B9F427B-E521-4A0D-A610-47D9D62FF434}" destId="{1D736981-5D82-4672-9205-279958AACFE2}" srcOrd="1" destOrd="0" presId="urn:microsoft.com/office/officeart/2005/8/layout/StepDownProcess"/>
    <dgm:cxn modelId="{51440A7C-7465-4EB9-9764-03733C2D9236}" type="presParOf" srcId="{0B9F427B-E521-4A0D-A610-47D9D62FF434}" destId="{5812CCDB-7FE7-42D3-9D84-BC2F375234DF}" srcOrd="2" destOrd="0" presId="urn:microsoft.com/office/officeart/2005/8/layout/StepDownProcess"/>
    <dgm:cxn modelId="{A09314CA-87FB-4E35-8521-6608A407B8A3}" type="presParOf" srcId="{08ECF78B-FAD5-4D9C-8E49-B3383B679E74}" destId="{11E7C21B-758A-4A9D-8566-914D35C1B9FC}" srcOrd="3" destOrd="0" presId="urn:microsoft.com/office/officeart/2005/8/layout/StepDownProcess"/>
    <dgm:cxn modelId="{7E000023-AF4F-4237-8E9C-21320C029130}" type="presParOf" srcId="{08ECF78B-FAD5-4D9C-8E49-B3383B679E74}" destId="{27AC4152-3790-436F-BE68-EF7D8416D588}" srcOrd="4" destOrd="0" presId="urn:microsoft.com/office/officeart/2005/8/layout/StepDownProcess"/>
    <dgm:cxn modelId="{42640D2E-FCA2-403D-ACF4-6864DAC4E94F}" type="presParOf" srcId="{27AC4152-3790-436F-BE68-EF7D8416D588}" destId="{AE7ECB50-F4B1-47FD-BE6E-79C06FC25BB6}" srcOrd="0" destOrd="0" presId="urn:microsoft.com/office/officeart/2005/8/layout/StepDownProcess"/>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83232" y="5037663"/>
            <a:ext cx="897467" cy="279400"/>
          </a:xfrm>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a:xfrm>
            <a:off x="2692397" y="5037663"/>
            <a:ext cx="5214635" cy="279400"/>
          </a:xfrm>
        </p:spPr>
        <p:txBody>
          <a:bodyPr/>
          <a:lstStyle/>
          <a:p>
            <a:endParaRPr lang="en-US" dirty="0"/>
          </a:p>
        </p:txBody>
      </p:sp>
      <p:sp>
        <p:nvSpPr>
          <p:cNvPr id="6" name="Slide Number Placeholder 5"/>
          <p:cNvSpPr>
            <a:spLocks noGrp="1"/>
          </p:cNvSpPr>
          <p:nvPr>
            <p:ph type="sldNum" sz="quarter" idx="12"/>
          </p:nvPr>
        </p:nvSpPr>
        <p:spPr>
          <a:xfrm>
            <a:off x="8956900" y="5037663"/>
            <a:ext cx="551167" cy="279400"/>
          </a:xfrm>
        </p:spPr>
        <p:txBody>
          <a:bodyPr/>
          <a:lstStyle/>
          <a:p>
            <a:fld id="{4FAB73BC-B049-4115-A692-8D63A059BFB8}" type="slidenum">
              <a:rPr lang="en-US" smtClean="0"/>
              <a:pPr/>
              <a:t>‹#›</a:t>
            </a:fld>
            <a:endParaRPr lang="en-US" dirty="0"/>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43093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3893791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91121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74890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129117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en-US" smtClean="0"/>
              <a:t>Click to edit Master title style</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72167533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en-US" smtClean="0"/>
              <a:t>Click to edit Master title style</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pPr/>
              <a:t>‹#›</a:t>
            </a:fld>
            <a:endParaRPr lang="en-US" dirty="0"/>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893465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7952848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965279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778315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95377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4109360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smtClean="0"/>
              <a:t>‹#›</a:t>
            </a:fld>
            <a:endParaRPr lang="en-US" dirty="0"/>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7078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4FAB73BC-B049-4115-A692-8D63A059BFB8}" type="slidenum">
              <a:rPr lang="en-US" smtClean="0"/>
              <a:t>‹#›</a:t>
            </a:fld>
            <a:endParaRPr lang="en-US" dirty="0"/>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5379859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15166831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1718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en-US" smtClean="0"/>
              <a:t>Click to edit Master title style</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DFF08F-DC6B-4601-B491-B0F83F6DD2DA}" type="datetimeFigureOut">
              <a:rPr lang="en-US" smtClean="0"/>
              <a:t>04/28/2016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smtClean="0"/>
              <a:t>‹#›</a:t>
            </a:fld>
            <a:endParaRPr lang="en-US" dirty="0"/>
          </a:p>
        </p:txBody>
      </p:sp>
    </p:spTree>
    <p:extLst>
      <p:ext uri="{BB962C8B-B14F-4D97-AF65-F5344CB8AC3E}">
        <p14:creationId xmlns:p14="http://schemas.microsoft.com/office/powerpoint/2010/main" val="269601543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5.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gi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alphaModFix amt="70000"/>
            <a:lum/>
          </a:blip>
          <a:srcRect/>
          <a:stretch>
            <a:fillRect/>
          </a:stretch>
        </a:blipFill>
        <a:effectLst/>
      </p:bgPr>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1">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6DFF08F-DC6B-4601-B491-B0F83F6DD2DA}" type="datetimeFigureOut">
              <a:rPr lang="en-US" smtClean="0"/>
              <a:pPr/>
              <a:t>04/28/2016</a:t>
            </a:fld>
            <a:endParaRPr lang="en-US" dirty="0"/>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FAB73BC-B049-4115-A692-8D63A059BFB8}" type="slidenum">
              <a:rPr lang="en-US" smtClean="0"/>
              <a:pPr/>
              <a:t>‹#›</a:t>
            </a:fld>
            <a:endParaRPr lang="en-US" dirty="0"/>
          </a:p>
        </p:txBody>
      </p:sp>
    </p:spTree>
    <p:extLst>
      <p:ext uri="{BB962C8B-B14F-4D97-AF65-F5344CB8AC3E}">
        <p14:creationId xmlns:p14="http://schemas.microsoft.com/office/powerpoint/2010/main" val="24375401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 id="2147483710" r:id="rId14"/>
    <p:sldLayoutId id="2147483711" r:id="rId15"/>
    <p:sldLayoutId id="2147483712" r:id="rId16"/>
    <p:sldLayoutId id="2147483713"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image" Target="../media/image3.gif"/><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US HISTORY</a:t>
            </a:r>
            <a:endParaRPr lang="en-US" dirty="0"/>
          </a:p>
        </p:txBody>
      </p:sp>
      <p:sp>
        <p:nvSpPr>
          <p:cNvPr id="3" name="Subtitle 2"/>
          <p:cNvSpPr>
            <a:spLocks noGrp="1"/>
          </p:cNvSpPr>
          <p:nvPr>
            <p:ph type="subTitle" idx="1"/>
          </p:nvPr>
        </p:nvSpPr>
        <p:spPr>
          <a:xfrm>
            <a:off x="2692398" y="3628103"/>
            <a:ext cx="6815669" cy="1681316"/>
          </a:xfrm>
        </p:spPr>
        <p:txBody>
          <a:bodyPr>
            <a:normAutofit lnSpcReduction="10000"/>
          </a:bodyPr>
          <a:lstStyle/>
          <a:p>
            <a:r>
              <a:rPr lang="en-US" dirty="0"/>
              <a:t>REMEDIATION LESSON TOPIC: </a:t>
            </a:r>
            <a:r>
              <a:rPr lang="en-US" dirty="0" smtClean="0"/>
              <a:t>Expansionism</a:t>
            </a:r>
            <a:endParaRPr lang="en-US" dirty="0"/>
          </a:p>
          <a:p>
            <a:r>
              <a:rPr lang="en-US" dirty="0"/>
              <a:t>BENCHMARK</a:t>
            </a:r>
            <a:r>
              <a:rPr lang="en-US" dirty="0" smtClean="0"/>
              <a:t>: SS.912.A.4.2</a:t>
            </a:r>
            <a:endParaRPr lang="en-US" dirty="0"/>
          </a:p>
          <a:p>
            <a:r>
              <a:rPr lang="en-US" dirty="0"/>
              <a:t>ESSENTIAL QUESTION: </a:t>
            </a:r>
            <a:r>
              <a:rPr lang="en-US" dirty="0" smtClean="0"/>
              <a:t>What were the motivations for U.S. expansion into foreign territories in the early 20</a:t>
            </a:r>
            <a:r>
              <a:rPr lang="en-US" baseline="30000" dirty="0" smtClean="0"/>
              <a:t>th</a:t>
            </a:r>
            <a:r>
              <a:rPr lang="en-US" dirty="0" smtClean="0"/>
              <a:t> Century?</a:t>
            </a:r>
            <a:endParaRPr lang="en-US" dirty="0"/>
          </a:p>
          <a:p>
            <a:endParaRPr lang="en-US" dirty="0"/>
          </a:p>
        </p:txBody>
      </p:sp>
    </p:spTree>
    <p:extLst>
      <p:ext uri="{BB962C8B-B14F-4D97-AF65-F5344CB8AC3E}">
        <p14:creationId xmlns:p14="http://schemas.microsoft.com/office/powerpoint/2010/main" val="3612219142"/>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03021" y="905932"/>
            <a:ext cx="9601196" cy="1303867"/>
          </a:xfrm>
        </p:spPr>
        <p:txBody>
          <a:bodyPr/>
          <a:lstStyle/>
          <a:p>
            <a:r>
              <a:rPr lang="en-US" dirty="0" smtClean="0"/>
              <a:t>“WE DO” - Continued</a:t>
            </a:r>
            <a:endParaRPr lang="en-US" dirty="0"/>
          </a:p>
        </p:txBody>
      </p:sp>
      <p:sp>
        <p:nvSpPr>
          <p:cNvPr id="3" name="Content Placeholder 2"/>
          <p:cNvSpPr>
            <a:spLocks noGrp="1"/>
          </p:cNvSpPr>
          <p:nvPr>
            <p:ph idx="1"/>
          </p:nvPr>
        </p:nvSpPr>
        <p:spPr>
          <a:xfrm>
            <a:off x="670559" y="2404532"/>
            <a:ext cx="10073639" cy="4651588"/>
          </a:xfrm>
        </p:spPr>
        <p:txBody>
          <a:bodyPr>
            <a:noAutofit/>
          </a:bodyPr>
          <a:lstStyle/>
          <a:p>
            <a:pPr lvl="1"/>
            <a:r>
              <a:rPr lang="en-US" sz="2400" b="1" dirty="0" smtClean="0">
                <a:latin typeface="Arial Narrow" panose="020B0606020202030204" pitchFamily="34" charset="0"/>
              </a:rPr>
              <a:t>Analogy</a:t>
            </a:r>
            <a:r>
              <a:rPr lang="en-US" sz="2400" dirty="0" smtClean="0">
                <a:latin typeface="Arial Narrow" panose="020B0606020202030204" pitchFamily="34" charset="0"/>
              </a:rPr>
              <a:t>- </a:t>
            </a:r>
            <a:r>
              <a:rPr lang="en-US" sz="2400" dirty="0">
                <a:latin typeface="Arial Narrow" panose="020B0606020202030204" pitchFamily="34" charset="0"/>
              </a:rPr>
              <a:t>An </a:t>
            </a:r>
            <a:r>
              <a:rPr lang="en-US" sz="2400" b="1" dirty="0">
                <a:latin typeface="Arial Narrow" panose="020B0606020202030204" pitchFamily="34" charset="0"/>
              </a:rPr>
              <a:t>analogy</a:t>
            </a:r>
            <a:r>
              <a:rPr lang="en-US" sz="2400" dirty="0">
                <a:latin typeface="Arial Narrow" panose="020B0606020202030204" pitchFamily="34" charset="0"/>
              </a:rPr>
              <a:t> is a comparison between two unlike things that share some characteristics. By comparing a complex issue or situation with a more familiar one, cartoonists can help their readers see it in a different light</a:t>
            </a:r>
            <a:r>
              <a:rPr lang="en-US" sz="2400" dirty="0" smtClean="0">
                <a:latin typeface="Arial Narrow" panose="020B0606020202030204" pitchFamily="34" charset="0"/>
              </a:rPr>
              <a:t>.</a:t>
            </a:r>
          </a:p>
          <a:p>
            <a:pPr lvl="1"/>
            <a:r>
              <a:rPr lang="en-US" sz="2400" b="1" dirty="0" smtClean="0">
                <a:latin typeface="Arial Narrow" panose="020B0606020202030204" pitchFamily="34" charset="0"/>
              </a:rPr>
              <a:t>Labeling</a:t>
            </a:r>
            <a:r>
              <a:rPr lang="en-US" sz="2400" dirty="0" smtClean="0">
                <a:latin typeface="Arial Narrow" panose="020B0606020202030204" pitchFamily="34" charset="0"/>
              </a:rPr>
              <a:t>- </a:t>
            </a:r>
            <a:r>
              <a:rPr lang="en-US" sz="2400" dirty="0">
                <a:latin typeface="Arial Narrow" panose="020B0606020202030204" pitchFamily="34" charset="0"/>
              </a:rPr>
              <a:t>Cartoonists often </a:t>
            </a:r>
            <a:r>
              <a:rPr lang="en-US" sz="2400" b="1" dirty="0">
                <a:latin typeface="Arial Narrow" panose="020B0606020202030204" pitchFamily="34" charset="0"/>
              </a:rPr>
              <a:t>label</a:t>
            </a:r>
            <a:r>
              <a:rPr lang="en-US" sz="2400" dirty="0">
                <a:latin typeface="Arial Narrow" panose="020B0606020202030204" pitchFamily="34" charset="0"/>
              </a:rPr>
              <a:t> objects or people to make it clear exactly what they stand for</a:t>
            </a:r>
            <a:r>
              <a:rPr lang="en-US" sz="2400" dirty="0" smtClean="0">
                <a:latin typeface="Arial Narrow" panose="020B0606020202030204" pitchFamily="34" charset="0"/>
              </a:rPr>
              <a:t>.</a:t>
            </a:r>
          </a:p>
          <a:p>
            <a:pPr lvl="1"/>
            <a:r>
              <a:rPr lang="en-US" sz="2400" b="1" dirty="0" smtClean="0">
                <a:latin typeface="Arial Narrow" panose="020B0606020202030204" pitchFamily="34" charset="0"/>
              </a:rPr>
              <a:t>Irony-</a:t>
            </a:r>
            <a:r>
              <a:rPr lang="en-US" sz="2400" dirty="0" smtClean="0">
                <a:latin typeface="Arial Narrow" panose="020B0606020202030204" pitchFamily="34" charset="0"/>
              </a:rPr>
              <a:t> the </a:t>
            </a:r>
            <a:r>
              <a:rPr lang="en-US" sz="2400" dirty="0">
                <a:latin typeface="Arial Narrow" panose="020B0606020202030204" pitchFamily="34" charset="0"/>
              </a:rPr>
              <a:t>difference between the ways things are and the way things should be, or the way things are expected to be. Cartoonists often use irony to express their opinion on an issue.</a:t>
            </a:r>
          </a:p>
        </p:txBody>
      </p:sp>
    </p:spTree>
    <p:extLst>
      <p:ext uri="{BB962C8B-B14F-4D97-AF65-F5344CB8AC3E}">
        <p14:creationId xmlns:p14="http://schemas.microsoft.com/office/powerpoint/2010/main" val="2176533356"/>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3106" y="997372"/>
            <a:ext cx="9601196" cy="1303867"/>
          </a:xfrm>
        </p:spPr>
        <p:txBody>
          <a:bodyPr/>
          <a:lstStyle/>
          <a:p>
            <a:r>
              <a:rPr lang="en-US" dirty="0" smtClean="0"/>
              <a:t>“We Do”- Speak Out/Share Out</a:t>
            </a:r>
            <a:endParaRPr lang="en-US" dirty="0"/>
          </a:p>
        </p:txBody>
      </p:sp>
      <p:sp>
        <p:nvSpPr>
          <p:cNvPr id="4" name="Text Placeholder 3"/>
          <p:cNvSpPr>
            <a:spLocks noGrp="1"/>
          </p:cNvSpPr>
          <p:nvPr>
            <p:ph type="body" idx="1"/>
          </p:nvPr>
        </p:nvSpPr>
        <p:spPr/>
        <p:txBody>
          <a:bodyPr/>
          <a:lstStyle/>
          <a:p>
            <a:r>
              <a:rPr lang="en-US" dirty="0" smtClean="0"/>
              <a:t>Prepare for Share Out</a:t>
            </a:r>
            <a:endParaRPr lang="en-US" dirty="0"/>
          </a:p>
        </p:txBody>
      </p:sp>
      <p:sp>
        <p:nvSpPr>
          <p:cNvPr id="5" name="Content Placeholder 4"/>
          <p:cNvSpPr>
            <a:spLocks noGrp="1"/>
          </p:cNvSpPr>
          <p:nvPr>
            <p:ph sz="half" idx="2"/>
          </p:nvPr>
        </p:nvSpPr>
        <p:spPr/>
        <p:txBody>
          <a:bodyPr/>
          <a:lstStyle/>
          <a:p>
            <a:r>
              <a:rPr lang="en-US" dirty="0" smtClean="0"/>
              <a:t>Complete the G.O. to discuss the political Cartoon/image</a:t>
            </a:r>
          </a:p>
          <a:p>
            <a:r>
              <a:rPr lang="en-US" dirty="0" smtClean="0"/>
              <a:t>Identify and Agree as a group which motivation it demonstrates for US Expansionism</a:t>
            </a:r>
            <a:endParaRPr lang="en-US" dirty="0"/>
          </a:p>
        </p:txBody>
      </p:sp>
      <p:sp>
        <p:nvSpPr>
          <p:cNvPr id="6" name="Text Placeholder 5"/>
          <p:cNvSpPr>
            <a:spLocks noGrp="1"/>
          </p:cNvSpPr>
          <p:nvPr>
            <p:ph type="body" sz="quarter" idx="3"/>
          </p:nvPr>
        </p:nvSpPr>
        <p:spPr/>
        <p:txBody>
          <a:bodyPr/>
          <a:lstStyle/>
          <a:p>
            <a:r>
              <a:rPr lang="en-US" dirty="0" smtClean="0"/>
              <a:t>Whole Group</a:t>
            </a:r>
            <a:endParaRPr lang="en-US" dirty="0"/>
          </a:p>
        </p:txBody>
      </p:sp>
      <p:sp>
        <p:nvSpPr>
          <p:cNvPr id="7" name="Content Placeholder 6"/>
          <p:cNvSpPr>
            <a:spLocks noGrp="1"/>
          </p:cNvSpPr>
          <p:nvPr>
            <p:ph sz="quarter" idx="4"/>
          </p:nvPr>
        </p:nvSpPr>
        <p:spPr/>
        <p:txBody>
          <a:bodyPr>
            <a:normAutofit fontScale="92500" lnSpcReduction="20000"/>
          </a:bodyPr>
          <a:lstStyle/>
          <a:p>
            <a:r>
              <a:rPr lang="en-US" dirty="0" smtClean="0"/>
              <a:t>Political Cartoons</a:t>
            </a:r>
          </a:p>
          <a:p>
            <a:pPr lvl="1"/>
            <a:r>
              <a:rPr lang="en-US" dirty="0" smtClean="0"/>
              <a:t>Image 1</a:t>
            </a:r>
          </a:p>
          <a:p>
            <a:pPr lvl="2"/>
            <a:r>
              <a:rPr lang="en-US" dirty="0" smtClean="0"/>
              <a:t>Motivation it symbolizes? </a:t>
            </a:r>
          </a:p>
          <a:p>
            <a:pPr lvl="1"/>
            <a:r>
              <a:rPr lang="en-US" dirty="0" smtClean="0"/>
              <a:t>Image 2</a:t>
            </a:r>
          </a:p>
          <a:p>
            <a:pPr lvl="2"/>
            <a:r>
              <a:rPr lang="en-US" dirty="0" smtClean="0"/>
              <a:t>Motivation it symbolizes?</a:t>
            </a:r>
          </a:p>
          <a:p>
            <a:pPr lvl="1"/>
            <a:r>
              <a:rPr lang="en-US" dirty="0" smtClean="0"/>
              <a:t>Image 3</a:t>
            </a:r>
          </a:p>
          <a:p>
            <a:pPr lvl="2"/>
            <a:r>
              <a:rPr lang="en-US" dirty="0" smtClean="0"/>
              <a:t>Motivation it symbolizes?</a:t>
            </a:r>
          </a:p>
          <a:p>
            <a:pPr lvl="1">
              <a:tabLst>
                <a:tab pos="228600" algn="l"/>
              </a:tabLst>
            </a:pPr>
            <a:endParaRPr lang="en-US" dirty="0" smtClean="0"/>
          </a:p>
          <a:p>
            <a:pPr lvl="1"/>
            <a:endParaRPr lang="en-US" dirty="0"/>
          </a:p>
        </p:txBody>
      </p:sp>
    </p:spTree>
    <p:extLst>
      <p:ext uri="{BB962C8B-B14F-4D97-AF65-F5344CB8AC3E}">
        <p14:creationId xmlns:p14="http://schemas.microsoft.com/office/powerpoint/2010/main" val="773491558"/>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0072" y="746159"/>
            <a:ext cx="9601196" cy="610694"/>
          </a:xfrm>
        </p:spPr>
        <p:txBody>
          <a:bodyPr>
            <a:normAutofit fontScale="90000"/>
          </a:bodyPr>
          <a:lstStyle/>
          <a:p>
            <a:r>
              <a:rPr lang="en-US" dirty="0" smtClean="0"/>
              <a:t>LETS REVIEW THE BELLRINGER</a:t>
            </a:r>
            <a:endParaRPr lang="en-US" dirty="0"/>
          </a:p>
        </p:txBody>
      </p:sp>
      <p:sp>
        <p:nvSpPr>
          <p:cNvPr id="4" name="Text Placeholder 3"/>
          <p:cNvSpPr>
            <a:spLocks noGrp="1"/>
          </p:cNvSpPr>
          <p:nvPr>
            <p:ph type="body" idx="1"/>
          </p:nvPr>
        </p:nvSpPr>
        <p:spPr>
          <a:xfrm>
            <a:off x="1462366" y="1950611"/>
            <a:ext cx="4718304" cy="576262"/>
          </a:xfrm>
        </p:spPr>
        <p:txBody>
          <a:bodyPr/>
          <a:lstStyle/>
          <a:p>
            <a:r>
              <a:rPr lang="en-US" sz="2000" b="1" dirty="0" smtClean="0">
                <a:solidFill>
                  <a:schemeClr val="tx1"/>
                </a:solidFill>
                <a:latin typeface="Arial Narrow" panose="020B0606020202030204" pitchFamily="34" charset="0"/>
              </a:rPr>
              <a:t>1. The </a:t>
            </a:r>
            <a:r>
              <a:rPr lang="en-US" sz="2000" b="1" dirty="0">
                <a:solidFill>
                  <a:schemeClr val="tx1"/>
                </a:solidFill>
                <a:latin typeface="Arial Narrow" panose="020B0606020202030204" pitchFamily="34" charset="0"/>
              </a:rPr>
              <a:t>U.S. acquisition of which of the following territories limited Spain’s influence in the Western Hemisphere?</a:t>
            </a:r>
          </a:p>
        </p:txBody>
      </p:sp>
      <p:sp>
        <p:nvSpPr>
          <p:cNvPr id="5" name="Content Placeholder 4"/>
          <p:cNvSpPr>
            <a:spLocks noGrp="1"/>
          </p:cNvSpPr>
          <p:nvPr>
            <p:ph sz="half" idx="2"/>
          </p:nvPr>
        </p:nvSpPr>
        <p:spPr>
          <a:xfrm>
            <a:off x="1380072" y="2805709"/>
            <a:ext cx="4718304" cy="2632605"/>
          </a:xfrm>
        </p:spPr>
        <p:txBody>
          <a:bodyPr/>
          <a:lstStyle/>
          <a:p>
            <a:pPr marL="457200" indent="-457200">
              <a:buFont typeface="+mj-lt"/>
              <a:buAutoNum type="alphaUcPeriod"/>
            </a:pPr>
            <a:r>
              <a:rPr lang="en-US" dirty="0" smtClean="0">
                <a:latin typeface="Arial Narrow" panose="020B0606020202030204" pitchFamily="34" charset="0"/>
              </a:rPr>
              <a:t>Samoa</a:t>
            </a:r>
          </a:p>
          <a:p>
            <a:pPr marL="457200" indent="-457200">
              <a:buFont typeface="+mj-lt"/>
              <a:buAutoNum type="alphaUcPeriod"/>
            </a:pPr>
            <a:r>
              <a:rPr lang="en-US" dirty="0" smtClean="0">
                <a:latin typeface="Arial Narrow" panose="020B0606020202030204" pitchFamily="34" charset="0"/>
              </a:rPr>
              <a:t>Hawaii </a:t>
            </a:r>
          </a:p>
          <a:p>
            <a:pPr marL="457200" indent="-457200">
              <a:buFont typeface="+mj-lt"/>
              <a:buAutoNum type="alphaUcPeriod"/>
            </a:pPr>
            <a:r>
              <a:rPr lang="en-US" dirty="0" smtClean="0">
                <a:latin typeface="Arial Narrow" panose="020B0606020202030204" pitchFamily="34" charset="0"/>
              </a:rPr>
              <a:t>Puerto </a:t>
            </a:r>
            <a:r>
              <a:rPr lang="en-US" dirty="0">
                <a:latin typeface="Arial Narrow" panose="020B0606020202030204" pitchFamily="34" charset="0"/>
              </a:rPr>
              <a:t>Rico </a:t>
            </a:r>
            <a:endParaRPr lang="en-US" dirty="0" smtClean="0">
              <a:latin typeface="Arial Narrow" panose="020B0606020202030204" pitchFamily="34" charset="0"/>
            </a:endParaRPr>
          </a:p>
          <a:p>
            <a:pPr marL="457200" indent="-457200">
              <a:buFont typeface="+mj-lt"/>
              <a:buAutoNum type="alphaUcPeriod"/>
            </a:pPr>
            <a:r>
              <a:rPr lang="en-US" dirty="0" smtClean="0">
                <a:latin typeface="Arial Narrow" panose="020B0606020202030204" pitchFamily="34" charset="0"/>
              </a:rPr>
              <a:t>the </a:t>
            </a:r>
            <a:r>
              <a:rPr lang="en-US" dirty="0">
                <a:latin typeface="Arial Narrow" panose="020B0606020202030204" pitchFamily="34" charset="0"/>
              </a:rPr>
              <a:t>Virgin Islands</a:t>
            </a:r>
          </a:p>
        </p:txBody>
      </p:sp>
      <p:sp>
        <p:nvSpPr>
          <p:cNvPr id="6" name="Text Placeholder 5"/>
          <p:cNvSpPr>
            <a:spLocks noGrp="1"/>
          </p:cNvSpPr>
          <p:nvPr>
            <p:ph type="body" sz="quarter" idx="3"/>
          </p:nvPr>
        </p:nvSpPr>
        <p:spPr>
          <a:xfrm>
            <a:off x="6262964" y="1950611"/>
            <a:ext cx="4718304" cy="576262"/>
          </a:xfrm>
        </p:spPr>
        <p:txBody>
          <a:bodyPr/>
          <a:lstStyle/>
          <a:p>
            <a:r>
              <a:rPr lang="en-US" sz="2000" b="1" dirty="0" smtClean="0">
                <a:solidFill>
                  <a:schemeClr val="tx1"/>
                </a:solidFill>
                <a:latin typeface="Arial Narrow" panose="020B0606020202030204" pitchFamily="34" charset="0"/>
              </a:rPr>
              <a:t>2. As </a:t>
            </a:r>
            <a:r>
              <a:rPr lang="en-US" sz="2000" b="1" dirty="0">
                <a:solidFill>
                  <a:schemeClr val="tx1"/>
                </a:solidFill>
                <a:latin typeface="Arial Narrow" panose="020B0606020202030204" pitchFamily="34" charset="0"/>
              </a:rPr>
              <a:t>the United States industrialized, many Americans concluded that the nation needed new overseas markets </a:t>
            </a:r>
            <a:r>
              <a:rPr lang="en-US" sz="2000" b="1" dirty="0" smtClean="0">
                <a:solidFill>
                  <a:schemeClr val="tx1"/>
                </a:solidFill>
                <a:latin typeface="Arial Narrow" panose="020B0606020202030204" pitchFamily="34" charset="0"/>
              </a:rPr>
              <a:t>to:</a:t>
            </a:r>
            <a:endParaRPr lang="en-US" sz="2000" b="1" dirty="0">
              <a:solidFill>
                <a:schemeClr val="tx1"/>
              </a:solidFill>
              <a:latin typeface="Arial Narrow" panose="020B0606020202030204" pitchFamily="34" charset="0"/>
            </a:endParaRPr>
          </a:p>
        </p:txBody>
      </p:sp>
      <p:sp>
        <p:nvSpPr>
          <p:cNvPr id="7" name="Content Placeholder 6"/>
          <p:cNvSpPr>
            <a:spLocks noGrp="1"/>
          </p:cNvSpPr>
          <p:nvPr>
            <p:ph sz="quarter" idx="4"/>
          </p:nvPr>
        </p:nvSpPr>
        <p:spPr>
          <a:xfrm>
            <a:off x="6180670" y="2805709"/>
            <a:ext cx="4718304" cy="2632605"/>
          </a:xfrm>
        </p:spPr>
        <p:txBody>
          <a:bodyPr/>
          <a:lstStyle/>
          <a:p>
            <a:pPr marL="457200" indent="-457200">
              <a:buFont typeface="+mj-lt"/>
              <a:buAutoNum type="alphaUcPeriod"/>
            </a:pPr>
            <a:r>
              <a:rPr lang="en-US" dirty="0">
                <a:latin typeface="Arial Narrow" panose="020B0606020202030204" pitchFamily="34" charset="0"/>
              </a:rPr>
              <a:t>compete with Latin American nations</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keep its economy strong</a:t>
            </a:r>
            <a:r>
              <a:rPr lang="en-US" dirty="0" smtClean="0">
                <a:latin typeface="Arial Narrow" panose="020B0606020202030204" pitchFamily="34" charset="0"/>
              </a:rPr>
              <a:t>.</a:t>
            </a:r>
          </a:p>
          <a:p>
            <a:pPr marL="457200" indent="-457200">
              <a:buFont typeface="+mj-lt"/>
              <a:buAutoNum type="alphaUcPeriod"/>
            </a:pPr>
            <a:r>
              <a:rPr lang="en-US" dirty="0">
                <a:latin typeface="Arial Narrow" panose="020B0606020202030204" pitchFamily="34" charset="0"/>
              </a:rPr>
              <a:t>protect its overseas investments</a:t>
            </a:r>
            <a:r>
              <a:rPr lang="en-US" dirty="0" smtClean="0">
                <a:latin typeface="Arial Narrow" panose="020B0606020202030204" pitchFamily="34" charset="0"/>
              </a:rPr>
              <a:t>.</a:t>
            </a:r>
          </a:p>
          <a:p>
            <a:pPr marL="457200" indent="-457200">
              <a:buFont typeface="+mj-lt"/>
              <a:buAutoNum type="alphaUcPeriod"/>
            </a:pPr>
            <a:r>
              <a:rPr lang="en-US" dirty="0">
                <a:latin typeface="Arial Narrow" panose="020B0606020202030204" pitchFamily="34" charset="0"/>
              </a:rPr>
              <a:t>provide inexpensive labor.</a:t>
            </a:r>
          </a:p>
        </p:txBody>
      </p:sp>
      <p:sp>
        <p:nvSpPr>
          <p:cNvPr id="10" name="TextBox 9"/>
          <p:cNvSpPr txBox="1"/>
          <p:nvPr/>
        </p:nvSpPr>
        <p:spPr>
          <a:xfrm>
            <a:off x="8627806" y="5717150"/>
            <a:ext cx="2787446" cy="369332"/>
          </a:xfrm>
          <a:prstGeom prst="rect">
            <a:avLst/>
          </a:prstGeom>
          <a:noFill/>
        </p:spPr>
        <p:txBody>
          <a:bodyPr wrap="square" rtlCol="0">
            <a:spAutoFit/>
          </a:bodyPr>
          <a:lstStyle/>
          <a:p>
            <a:r>
              <a:rPr lang="en-US" b="1" dirty="0" smtClean="0"/>
              <a:t>Continue to Question 3 →</a:t>
            </a:r>
            <a:endParaRPr lang="en-US" b="1" dirty="0"/>
          </a:p>
        </p:txBody>
      </p:sp>
    </p:spTree>
    <p:extLst>
      <p:ext uri="{BB962C8B-B14F-4D97-AF65-F5344CB8AC3E}">
        <p14:creationId xmlns:p14="http://schemas.microsoft.com/office/powerpoint/2010/main" val="18900829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nodeType="clickEffect">
                                  <p:stCondLst>
                                    <p:cond delay="0"/>
                                  </p:stCondLst>
                                  <p:childTnLst>
                                    <p:set>
                                      <p:cBhvr>
                                        <p:cTn id="10" dur="1" fill="hold">
                                          <p:stCondLst>
                                            <p:cond delay="0"/>
                                          </p:stCondLst>
                                        </p:cTn>
                                        <p:tgtEl>
                                          <p:spTgt spid="5">
                                            <p:txEl>
                                              <p:pRg st="1" end="1"/>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nodeType="clickEffect">
                                  <p:stCondLst>
                                    <p:cond delay="0"/>
                                  </p:stCondLst>
                                  <p:childTnLst>
                                    <p:set>
                                      <p:cBhvr>
                                        <p:cTn id="14" dur="1" fill="hold">
                                          <p:stCondLst>
                                            <p:cond delay="0"/>
                                          </p:stCondLst>
                                        </p:cTn>
                                        <p:tgtEl>
                                          <p:spTgt spid="5">
                                            <p:txEl>
                                              <p:pRg st="3" end="3"/>
                                            </p:txEl>
                                          </p:spTgt>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26" presetClass="emph" presetSubtype="0" fill="hold" nodeType="clickEffect">
                                  <p:stCondLst>
                                    <p:cond delay="0"/>
                                  </p:stCondLst>
                                  <p:childTnLst>
                                    <p:animEffect transition="out" filter="fade">
                                      <p:cBhvr>
                                        <p:cTn id="18" dur="500" tmFilter="0, 0; .2, .5; .8, .5; 1, 0"/>
                                        <p:tgtEl>
                                          <p:spTgt spid="5">
                                            <p:txEl>
                                              <p:pRg st="2" end="2"/>
                                            </p:txEl>
                                          </p:spTgt>
                                        </p:tgtEl>
                                      </p:cBhvr>
                                    </p:animEffect>
                                    <p:animScale>
                                      <p:cBhvr>
                                        <p:cTn id="19" dur="250" autoRev="1" fill="hold"/>
                                        <p:tgtEl>
                                          <p:spTgt spid="5">
                                            <p:txEl>
                                              <p:pRg st="2" end="2"/>
                                            </p:txEl>
                                          </p:spTgt>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2" presetClass="exit" presetSubtype="4" fill="hold" nodeType="clickEffect">
                                  <p:stCondLst>
                                    <p:cond delay="0"/>
                                  </p:stCondLst>
                                  <p:childTnLst>
                                    <p:animEffect transition="out" filter="wipe(down)">
                                      <p:cBhvr>
                                        <p:cTn id="23" dur="500"/>
                                        <p:tgtEl>
                                          <p:spTgt spid="7">
                                            <p:txEl>
                                              <p:pRg st="0" end="0"/>
                                            </p:txEl>
                                          </p:spTgt>
                                        </p:tgtEl>
                                      </p:cBhvr>
                                    </p:animEffect>
                                    <p:set>
                                      <p:cBhvr>
                                        <p:cTn id="24" dur="1" fill="hold">
                                          <p:stCondLst>
                                            <p:cond delay="499"/>
                                          </p:stCondLst>
                                        </p:cTn>
                                        <p:tgtEl>
                                          <p:spTgt spid="7">
                                            <p:txEl>
                                              <p:pRg st="0" end="0"/>
                                            </p:txEl>
                                          </p:spTgt>
                                        </p:tgtEl>
                                        <p:attrNameLst>
                                          <p:attrName>style.visibility</p:attrName>
                                        </p:attrNameLst>
                                      </p:cBhvr>
                                      <p:to>
                                        <p:strVal val="hidden"/>
                                      </p:to>
                                    </p:set>
                                  </p:childTnLst>
                                </p:cTn>
                              </p:par>
                            </p:childTnLst>
                          </p:cTn>
                        </p:par>
                      </p:childTnLst>
                    </p:cTn>
                  </p:par>
                  <p:par>
                    <p:cTn id="25" fill="hold">
                      <p:stCondLst>
                        <p:cond delay="indefinite"/>
                      </p:stCondLst>
                      <p:childTnLst>
                        <p:par>
                          <p:cTn id="26" fill="hold">
                            <p:stCondLst>
                              <p:cond delay="0"/>
                            </p:stCondLst>
                            <p:childTnLst>
                              <p:par>
                                <p:cTn id="27" presetID="22" presetClass="exit" presetSubtype="4" fill="hold" nodeType="clickEffect">
                                  <p:stCondLst>
                                    <p:cond delay="0"/>
                                  </p:stCondLst>
                                  <p:childTnLst>
                                    <p:animEffect transition="out" filter="wipe(down)">
                                      <p:cBhvr>
                                        <p:cTn id="28" dur="500"/>
                                        <p:tgtEl>
                                          <p:spTgt spid="7">
                                            <p:txEl>
                                              <p:pRg st="2" end="2"/>
                                            </p:txEl>
                                          </p:spTgt>
                                        </p:tgtEl>
                                      </p:cBhvr>
                                    </p:animEffect>
                                    <p:set>
                                      <p:cBhvr>
                                        <p:cTn id="29" dur="1" fill="hold">
                                          <p:stCondLst>
                                            <p:cond delay="499"/>
                                          </p:stCondLst>
                                        </p:cTn>
                                        <p:tgtEl>
                                          <p:spTgt spid="7">
                                            <p:txEl>
                                              <p:pRg st="2" end="2"/>
                                            </p:txEl>
                                          </p:spTgt>
                                        </p:tgtEl>
                                        <p:attrNameLst>
                                          <p:attrName>style.visibility</p:attrName>
                                        </p:attrNameLst>
                                      </p:cBhvr>
                                      <p:to>
                                        <p:strVal val="hidden"/>
                                      </p:to>
                                    </p:set>
                                  </p:childTnLst>
                                </p:cTn>
                              </p:par>
                            </p:childTnLst>
                          </p:cTn>
                        </p:par>
                      </p:childTnLst>
                    </p:cTn>
                  </p:par>
                  <p:par>
                    <p:cTn id="30" fill="hold">
                      <p:stCondLst>
                        <p:cond delay="indefinite"/>
                      </p:stCondLst>
                      <p:childTnLst>
                        <p:par>
                          <p:cTn id="31" fill="hold">
                            <p:stCondLst>
                              <p:cond delay="0"/>
                            </p:stCondLst>
                            <p:childTnLst>
                              <p:par>
                                <p:cTn id="32" presetID="22" presetClass="exit" presetSubtype="4" fill="hold" nodeType="clickEffect">
                                  <p:stCondLst>
                                    <p:cond delay="0"/>
                                  </p:stCondLst>
                                  <p:childTnLst>
                                    <p:animEffect transition="out" filter="wipe(down)">
                                      <p:cBhvr>
                                        <p:cTn id="33" dur="500"/>
                                        <p:tgtEl>
                                          <p:spTgt spid="7">
                                            <p:txEl>
                                              <p:pRg st="3" end="3"/>
                                            </p:txEl>
                                          </p:spTgt>
                                        </p:tgtEl>
                                      </p:cBhvr>
                                    </p:animEffect>
                                    <p:set>
                                      <p:cBhvr>
                                        <p:cTn id="34" dur="1" fill="hold">
                                          <p:stCondLst>
                                            <p:cond delay="499"/>
                                          </p:stCondLst>
                                        </p:cTn>
                                        <p:tgtEl>
                                          <p:spTgt spid="7">
                                            <p:txEl>
                                              <p:pRg st="3" end="3"/>
                                            </p:txEl>
                                          </p:spTgt>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6" presetClass="emph" presetSubtype="0" fill="hold" nodeType="clickEffect">
                                  <p:stCondLst>
                                    <p:cond delay="0"/>
                                  </p:stCondLst>
                                  <p:childTnLst>
                                    <p:animEffect transition="out" filter="fade">
                                      <p:cBhvr>
                                        <p:cTn id="38" dur="500" tmFilter="0, 0; .2, .5; .8, .5; 1, 0"/>
                                        <p:tgtEl>
                                          <p:spTgt spid="7">
                                            <p:txEl>
                                              <p:pRg st="1" end="1"/>
                                            </p:txEl>
                                          </p:spTgt>
                                        </p:tgtEl>
                                      </p:cBhvr>
                                    </p:animEffect>
                                    <p:animScale>
                                      <p:cBhvr>
                                        <p:cTn id="39" dur="250" autoRev="1" fill="hold"/>
                                        <p:tgtEl>
                                          <p:spTgt spid="7">
                                            <p:txEl>
                                              <p:pRg st="1" end="1"/>
                                            </p:txEl>
                                          </p:spTgt>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5400" y="1050959"/>
            <a:ext cx="6005052" cy="1279286"/>
          </a:xfrm>
        </p:spPr>
        <p:txBody>
          <a:bodyPr/>
          <a:lstStyle/>
          <a:p>
            <a:r>
              <a:rPr lang="en-US" dirty="0" smtClean="0">
                <a:solidFill>
                  <a:schemeClr val="tx1"/>
                </a:solidFill>
                <a:latin typeface="Arial Narrow" panose="020B0606020202030204" pitchFamily="34" charset="0"/>
              </a:rPr>
              <a:t>3</a:t>
            </a:r>
            <a:r>
              <a:rPr lang="en-US" dirty="0">
                <a:solidFill>
                  <a:schemeClr val="tx1"/>
                </a:solidFill>
                <a:latin typeface="Arial Narrow" panose="020B0606020202030204" pitchFamily="34" charset="0"/>
              </a:rPr>
              <a:t>. In addition to economic motives, many Americans supported overseas expansion because they believed </a:t>
            </a:r>
            <a:r>
              <a:rPr lang="en-US" dirty="0" smtClean="0">
                <a:solidFill>
                  <a:schemeClr val="tx1"/>
                </a:solidFill>
                <a:latin typeface="Arial Narrow" panose="020B0606020202030204" pitchFamily="34" charset="0"/>
              </a:rPr>
              <a:t>that:</a:t>
            </a:r>
            <a:endParaRPr lang="en-US" dirty="0">
              <a:solidFill>
                <a:schemeClr val="tx1"/>
              </a:solidFill>
              <a:latin typeface="Arial Narrow" panose="020B0606020202030204" pitchFamily="34" charset="0"/>
            </a:endParaRPr>
          </a:p>
        </p:txBody>
      </p:sp>
      <p:sp>
        <p:nvSpPr>
          <p:cNvPr id="4" name="Content Placeholder 3"/>
          <p:cNvSpPr>
            <a:spLocks noGrp="1"/>
          </p:cNvSpPr>
          <p:nvPr>
            <p:ph sz="half" idx="2"/>
          </p:nvPr>
        </p:nvSpPr>
        <p:spPr>
          <a:xfrm>
            <a:off x="1295400" y="2653326"/>
            <a:ext cx="6005052" cy="3142790"/>
          </a:xfrm>
        </p:spPr>
        <p:txBody>
          <a:bodyPr>
            <a:normAutofit fontScale="92500" lnSpcReduction="10000"/>
          </a:bodyPr>
          <a:lstStyle/>
          <a:p>
            <a:pPr marL="457200" indent="-457200">
              <a:buFont typeface="+mj-lt"/>
              <a:buAutoNum type="alphaUcPeriod"/>
            </a:pPr>
            <a:r>
              <a:rPr lang="en-US" dirty="0" smtClean="0">
                <a:latin typeface="Arial Narrow" panose="020B0606020202030204" pitchFamily="34" charset="0"/>
              </a:rPr>
              <a:t>American </a:t>
            </a:r>
            <a:r>
              <a:rPr lang="en-US" dirty="0">
                <a:latin typeface="Arial Narrow" panose="020B0606020202030204" pitchFamily="34" charset="0"/>
              </a:rPr>
              <a:t>military might should be unrivaled in the world</a:t>
            </a:r>
            <a:r>
              <a:rPr lang="en-US" dirty="0" smtClean="0">
                <a:latin typeface="Arial Narrow" panose="020B0606020202030204" pitchFamily="34" charset="0"/>
              </a:rPr>
              <a:t>.</a:t>
            </a:r>
            <a:r>
              <a:rPr lang="en-US" dirty="0">
                <a:latin typeface="Arial Narrow" panose="020B0606020202030204" pitchFamily="34" charset="0"/>
              </a:rPr>
              <a:t>	</a:t>
            </a:r>
          </a:p>
          <a:p>
            <a:pPr marL="457200" indent="-457200">
              <a:buFont typeface="+mj-lt"/>
              <a:buAutoNum type="alphaUcPeriod"/>
            </a:pPr>
            <a:r>
              <a:rPr lang="en-US" dirty="0">
                <a:latin typeface="Arial Narrow" panose="020B0606020202030204" pitchFamily="34" charset="0"/>
              </a:rPr>
              <a:t>European imperialism threatened to harm less-developed nations in Asia and Africa</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the nation was destined to expand overseas and spread its civilization to others</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the United States had much to learn from less-developed nations.</a:t>
            </a:r>
          </a:p>
        </p:txBody>
      </p:sp>
    </p:spTree>
    <p:extLst>
      <p:ext uri="{BB962C8B-B14F-4D97-AF65-F5344CB8AC3E}">
        <p14:creationId xmlns:p14="http://schemas.microsoft.com/office/powerpoint/2010/main" val="2128482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xit" presetSubtype="0" fill="hold" nodeType="clickEffect">
                                  <p:stCondLst>
                                    <p:cond delay="0"/>
                                  </p:stCondLst>
                                  <p:childTnLst>
                                    <p:animEffect transition="out" filter="wipe(down)">
                                      <p:cBhvr>
                                        <p:cTn id="6" dur="180" accel="50000">
                                          <p:stCondLst>
                                            <p:cond delay="1820"/>
                                          </p:stCondLst>
                                        </p:cTn>
                                        <p:tgtEl>
                                          <p:spTgt spid="4">
                                            <p:txEl>
                                              <p:pRg st="0" end="0"/>
                                            </p:txEl>
                                          </p:spTgt>
                                        </p:tgtEl>
                                      </p:cBhvr>
                                    </p:animEffect>
                                    <p:anim calcmode="lin" valueType="num">
                                      <p:cBhvr>
                                        <p:cTn id="7" dur="1822" tmFilter="0,0; 0.14,0.31; 0.43,0.73; 0.71,0.91; 1.0,1.0">
                                          <p:stCondLst>
                                            <p:cond delay="0"/>
                                          </p:stCondLst>
                                        </p:cTn>
                                        <p:tgtEl>
                                          <p:spTgt spid="4">
                                            <p:txEl>
                                              <p:pRg st="0" end="0"/>
                                            </p:txEl>
                                          </p:spTgt>
                                        </p:tgtEl>
                                        <p:attrNameLst>
                                          <p:attrName>ppt_x</p:attrName>
                                        </p:attrNameLst>
                                      </p:cBhvr>
                                      <p:tavLst>
                                        <p:tav tm="0">
                                          <p:val>
                                            <p:strVal val="ppt_x"/>
                                          </p:val>
                                        </p:tav>
                                        <p:tav tm="100000">
                                          <p:val>
                                            <p:strVal val="#ppt_x+0.25"/>
                                          </p:val>
                                        </p:tav>
                                      </p:tavLst>
                                    </p:anim>
                                    <p:anim calcmode="lin" valueType="num">
                                      <p:cBhvr>
                                        <p:cTn id="8" dur="178">
                                          <p:stCondLst>
                                            <p:cond delay="1822"/>
                                          </p:stCondLst>
                                        </p:cTn>
                                        <p:tgtEl>
                                          <p:spTgt spid="4">
                                            <p:txEl>
                                              <p:pRg st="0" end="0"/>
                                            </p:txEl>
                                          </p:spTgt>
                                        </p:tgtEl>
                                        <p:attrNameLst>
                                          <p:attrName>ppt_x</p:attrName>
                                        </p:attrNameLst>
                                      </p:cBhvr>
                                      <p:tavLst>
                                        <p:tav tm="0">
                                          <p:val>
                                            <p:strVal val="ppt_x"/>
                                          </p:val>
                                        </p:tav>
                                        <p:tav tm="100000">
                                          <p:val>
                                            <p:strVal val="ppt_x"/>
                                          </p:val>
                                        </p:tav>
                                      </p:tavLst>
                                    </p:anim>
                                    <p:anim calcmode="lin" valueType="num">
                                      <p:cBhvr>
                                        <p:cTn id="9" dur="664" tmFilter="0.0,0.0;0.25,0.07;0.50,0.2;0.75,0.467;1.0,1.0">
                                          <p:stCondLst>
                                            <p:cond delay="0"/>
                                          </p:stCondLst>
                                        </p:cTn>
                                        <p:tgtEl>
                                          <p:spTgt spid="4">
                                            <p:txEl>
                                              <p:pRg st="0" end="0"/>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10" dur="664" tmFilter="0, 0; 0.125,0.2665; 0.25,0.4; 0.375,0.465; 0.5,0.5;  0.625,0.535; 0.75,0.6; 0.875,0.7335; 1,1">
                                          <p:stCondLst>
                                            <p:cond delay="664"/>
                                          </p:stCondLst>
                                        </p:cTn>
                                        <p:tgtEl>
                                          <p:spTgt spid="4">
                                            <p:txEl>
                                              <p:pRg st="0" end="0"/>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11" dur="332" tmFilter="0, 0; 0.125,0.2665; 0.25,0.4; 0.375,0.465; 0.5,0.5;  0.625,0.535; 0.75,0.6; 0.875,0.7335; 1,1">
                                          <p:stCondLst>
                                            <p:cond delay="1324"/>
                                          </p:stCondLst>
                                        </p:cTn>
                                        <p:tgtEl>
                                          <p:spTgt spid="4">
                                            <p:txEl>
                                              <p:pRg st="0" end="0"/>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12" dur="164" tmFilter="0, 0; 0.125,0.2665; 0.25,0.4; 0.375,0.465; 0.5,0.5;  0.625,0.535; 0.75,0.6; 0.875,0.7335; 1,1">
                                          <p:stCondLst>
                                            <p:cond delay="1656"/>
                                          </p:stCondLst>
                                        </p:cTn>
                                        <p:tgtEl>
                                          <p:spTgt spid="4">
                                            <p:txEl>
                                              <p:pRg st="0" end="0"/>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13" dur="180" accel="50000">
                                          <p:stCondLst>
                                            <p:cond delay="1820"/>
                                          </p:stCondLst>
                                        </p:cTn>
                                        <p:tgtEl>
                                          <p:spTgt spid="4">
                                            <p:txEl>
                                              <p:pRg st="0" end="0"/>
                                            </p:txEl>
                                          </p:spTgt>
                                        </p:tgtEl>
                                        <p:attrNameLst>
                                          <p:attrName>ppt_y</p:attrName>
                                        </p:attrNameLst>
                                      </p:cBhvr>
                                      <p:tavLst>
                                        <p:tav tm="0">
                                          <p:val>
                                            <p:strVal val="ppt_y"/>
                                          </p:val>
                                        </p:tav>
                                        <p:tav tm="100000">
                                          <p:val>
                                            <p:strVal val="ppt_y+ppt_h"/>
                                          </p:val>
                                        </p:tav>
                                      </p:tavLst>
                                    </p:anim>
                                    <p:animScale>
                                      <p:cBhvr>
                                        <p:cTn id="14" dur="26">
                                          <p:stCondLst>
                                            <p:cond delay="620"/>
                                          </p:stCondLst>
                                        </p:cTn>
                                        <p:tgtEl>
                                          <p:spTgt spid="4">
                                            <p:txEl>
                                              <p:pRg st="0" end="0"/>
                                            </p:txEl>
                                          </p:spTgt>
                                        </p:tgtEl>
                                      </p:cBhvr>
                                      <p:to x="100000" y="60000"/>
                                    </p:animScale>
                                    <p:animScale>
                                      <p:cBhvr>
                                        <p:cTn id="15" dur="166" decel="50000">
                                          <p:stCondLst>
                                            <p:cond delay="646"/>
                                          </p:stCondLst>
                                        </p:cTn>
                                        <p:tgtEl>
                                          <p:spTgt spid="4">
                                            <p:txEl>
                                              <p:pRg st="0" end="0"/>
                                            </p:txEl>
                                          </p:spTgt>
                                        </p:tgtEl>
                                      </p:cBhvr>
                                      <p:to x="100000" y="100000"/>
                                    </p:animScale>
                                    <p:animScale>
                                      <p:cBhvr>
                                        <p:cTn id="16" dur="26">
                                          <p:stCondLst>
                                            <p:cond delay="1312"/>
                                          </p:stCondLst>
                                        </p:cTn>
                                        <p:tgtEl>
                                          <p:spTgt spid="4">
                                            <p:txEl>
                                              <p:pRg st="0" end="0"/>
                                            </p:txEl>
                                          </p:spTgt>
                                        </p:tgtEl>
                                      </p:cBhvr>
                                      <p:to x="100000" y="80000"/>
                                    </p:animScale>
                                    <p:animScale>
                                      <p:cBhvr>
                                        <p:cTn id="17" dur="166" decel="50000">
                                          <p:stCondLst>
                                            <p:cond delay="1338"/>
                                          </p:stCondLst>
                                        </p:cTn>
                                        <p:tgtEl>
                                          <p:spTgt spid="4">
                                            <p:txEl>
                                              <p:pRg st="0" end="0"/>
                                            </p:txEl>
                                          </p:spTgt>
                                        </p:tgtEl>
                                      </p:cBhvr>
                                      <p:to x="100000" y="100000"/>
                                    </p:animScale>
                                    <p:animScale>
                                      <p:cBhvr>
                                        <p:cTn id="18" dur="26">
                                          <p:stCondLst>
                                            <p:cond delay="1642"/>
                                          </p:stCondLst>
                                        </p:cTn>
                                        <p:tgtEl>
                                          <p:spTgt spid="4">
                                            <p:txEl>
                                              <p:pRg st="0" end="0"/>
                                            </p:txEl>
                                          </p:spTgt>
                                        </p:tgtEl>
                                      </p:cBhvr>
                                      <p:to x="100000" y="90000"/>
                                    </p:animScale>
                                    <p:animScale>
                                      <p:cBhvr>
                                        <p:cTn id="19" dur="166" decel="50000">
                                          <p:stCondLst>
                                            <p:cond delay="1668"/>
                                          </p:stCondLst>
                                        </p:cTn>
                                        <p:tgtEl>
                                          <p:spTgt spid="4">
                                            <p:txEl>
                                              <p:pRg st="0" end="0"/>
                                            </p:txEl>
                                          </p:spTgt>
                                        </p:tgtEl>
                                      </p:cBhvr>
                                      <p:to x="100000" y="100000"/>
                                    </p:animScale>
                                    <p:animScale>
                                      <p:cBhvr>
                                        <p:cTn id="20" dur="26">
                                          <p:stCondLst>
                                            <p:cond delay="1808"/>
                                          </p:stCondLst>
                                        </p:cTn>
                                        <p:tgtEl>
                                          <p:spTgt spid="4">
                                            <p:txEl>
                                              <p:pRg st="0" end="0"/>
                                            </p:txEl>
                                          </p:spTgt>
                                        </p:tgtEl>
                                      </p:cBhvr>
                                      <p:to x="100000" y="95000"/>
                                    </p:animScale>
                                    <p:animScale>
                                      <p:cBhvr>
                                        <p:cTn id="21" dur="166" decel="50000">
                                          <p:stCondLst>
                                            <p:cond delay="1834"/>
                                          </p:stCondLst>
                                        </p:cTn>
                                        <p:tgtEl>
                                          <p:spTgt spid="4">
                                            <p:txEl>
                                              <p:pRg st="0" end="0"/>
                                            </p:txEl>
                                          </p:spTgt>
                                        </p:tgtEl>
                                      </p:cBhvr>
                                      <p:to x="100000" y="100000"/>
                                    </p:animScale>
                                    <p:set>
                                      <p:cBhvr>
                                        <p:cTn id="22" dur="1" fill="hold">
                                          <p:stCondLst>
                                            <p:cond delay="1999"/>
                                          </p:stCondLst>
                                        </p:cTn>
                                        <p:tgtEl>
                                          <p:spTgt spid="4">
                                            <p:txEl>
                                              <p:pRg st="0" end="0"/>
                                            </p:txEl>
                                          </p:spTgt>
                                        </p:tgtEl>
                                        <p:attrNameLst>
                                          <p:attrName>style.visibility</p:attrName>
                                        </p:attrNameLst>
                                      </p:cBhvr>
                                      <p:to>
                                        <p:strVal val="hidden"/>
                                      </p:to>
                                    </p:set>
                                  </p:childTnLst>
                                </p:cTn>
                              </p:par>
                            </p:childTnLst>
                          </p:cTn>
                        </p:par>
                      </p:childTnLst>
                    </p:cTn>
                  </p:par>
                  <p:par>
                    <p:cTn id="23" fill="hold">
                      <p:stCondLst>
                        <p:cond delay="indefinite"/>
                      </p:stCondLst>
                      <p:childTnLst>
                        <p:par>
                          <p:cTn id="24" fill="hold">
                            <p:stCondLst>
                              <p:cond delay="0"/>
                            </p:stCondLst>
                            <p:childTnLst>
                              <p:par>
                                <p:cTn id="25" presetID="26" presetClass="exit" presetSubtype="0" fill="hold" nodeType="clickEffect">
                                  <p:stCondLst>
                                    <p:cond delay="0"/>
                                  </p:stCondLst>
                                  <p:childTnLst>
                                    <p:animEffect transition="out" filter="wipe(down)">
                                      <p:cBhvr>
                                        <p:cTn id="26" dur="180" accel="50000">
                                          <p:stCondLst>
                                            <p:cond delay="1820"/>
                                          </p:stCondLst>
                                        </p:cTn>
                                        <p:tgtEl>
                                          <p:spTgt spid="4">
                                            <p:txEl>
                                              <p:pRg st="1" end="1"/>
                                            </p:txEl>
                                          </p:spTgt>
                                        </p:tgtEl>
                                      </p:cBhvr>
                                    </p:animEffect>
                                    <p:anim calcmode="lin" valueType="num">
                                      <p:cBhvr>
                                        <p:cTn id="27" dur="1822" tmFilter="0,0; 0.14,0.31; 0.43,0.73; 0.71,0.91; 1.0,1.0">
                                          <p:stCondLst>
                                            <p:cond delay="0"/>
                                          </p:stCondLst>
                                        </p:cTn>
                                        <p:tgtEl>
                                          <p:spTgt spid="4">
                                            <p:txEl>
                                              <p:pRg st="1" end="1"/>
                                            </p:txEl>
                                          </p:spTgt>
                                        </p:tgtEl>
                                        <p:attrNameLst>
                                          <p:attrName>ppt_x</p:attrName>
                                        </p:attrNameLst>
                                      </p:cBhvr>
                                      <p:tavLst>
                                        <p:tav tm="0">
                                          <p:val>
                                            <p:strVal val="ppt_x"/>
                                          </p:val>
                                        </p:tav>
                                        <p:tav tm="100000">
                                          <p:val>
                                            <p:strVal val="#ppt_x+0.25"/>
                                          </p:val>
                                        </p:tav>
                                      </p:tavLst>
                                    </p:anim>
                                    <p:anim calcmode="lin" valueType="num">
                                      <p:cBhvr>
                                        <p:cTn id="28" dur="178">
                                          <p:stCondLst>
                                            <p:cond delay="1822"/>
                                          </p:stCondLst>
                                        </p:cTn>
                                        <p:tgtEl>
                                          <p:spTgt spid="4">
                                            <p:txEl>
                                              <p:pRg st="1" end="1"/>
                                            </p:txEl>
                                          </p:spTgt>
                                        </p:tgtEl>
                                        <p:attrNameLst>
                                          <p:attrName>ppt_x</p:attrName>
                                        </p:attrNameLst>
                                      </p:cBhvr>
                                      <p:tavLst>
                                        <p:tav tm="0">
                                          <p:val>
                                            <p:strVal val="ppt_x"/>
                                          </p:val>
                                        </p:tav>
                                        <p:tav tm="100000">
                                          <p:val>
                                            <p:strVal val="ppt_x"/>
                                          </p:val>
                                        </p:tav>
                                      </p:tavLst>
                                    </p:anim>
                                    <p:anim calcmode="lin" valueType="num">
                                      <p:cBhvr>
                                        <p:cTn id="29" dur="664" tmFilter="0.0,0.0;0.25,0.07;0.50,0.2;0.75,0.467;1.0,1.0">
                                          <p:stCondLst>
                                            <p:cond delay="0"/>
                                          </p:stCondLst>
                                        </p:cTn>
                                        <p:tgtEl>
                                          <p:spTgt spid="4">
                                            <p:txEl>
                                              <p:pRg st="1" end="1"/>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30" dur="664" tmFilter="0, 0; 0.125,0.2665; 0.25,0.4; 0.375,0.465; 0.5,0.5;  0.625,0.535; 0.75,0.6; 0.875,0.7335; 1,1">
                                          <p:stCondLst>
                                            <p:cond delay="664"/>
                                          </p:stCondLst>
                                        </p:cTn>
                                        <p:tgtEl>
                                          <p:spTgt spid="4">
                                            <p:txEl>
                                              <p:pRg st="1" end="1"/>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31" dur="332" tmFilter="0, 0; 0.125,0.2665; 0.25,0.4; 0.375,0.465; 0.5,0.5;  0.625,0.535; 0.75,0.6; 0.875,0.7335; 1,1">
                                          <p:stCondLst>
                                            <p:cond delay="1324"/>
                                          </p:stCondLst>
                                        </p:cTn>
                                        <p:tgtEl>
                                          <p:spTgt spid="4">
                                            <p:txEl>
                                              <p:pRg st="1" end="1"/>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32" dur="164" tmFilter="0, 0; 0.125,0.2665; 0.25,0.4; 0.375,0.465; 0.5,0.5;  0.625,0.535; 0.75,0.6; 0.875,0.7335; 1,1">
                                          <p:stCondLst>
                                            <p:cond delay="1656"/>
                                          </p:stCondLst>
                                        </p:cTn>
                                        <p:tgtEl>
                                          <p:spTgt spid="4">
                                            <p:txEl>
                                              <p:pRg st="1" end="1"/>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33" dur="180" accel="50000">
                                          <p:stCondLst>
                                            <p:cond delay="1820"/>
                                          </p:stCondLst>
                                        </p:cTn>
                                        <p:tgtEl>
                                          <p:spTgt spid="4">
                                            <p:txEl>
                                              <p:pRg st="1" end="1"/>
                                            </p:txEl>
                                          </p:spTgt>
                                        </p:tgtEl>
                                        <p:attrNameLst>
                                          <p:attrName>ppt_y</p:attrName>
                                        </p:attrNameLst>
                                      </p:cBhvr>
                                      <p:tavLst>
                                        <p:tav tm="0">
                                          <p:val>
                                            <p:strVal val="ppt_y"/>
                                          </p:val>
                                        </p:tav>
                                        <p:tav tm="100000">
                                          <p:val>
                                            <p:strVal val="ppt_y+ppt_h"/>
                                          </p:val>
                                        </p:tav>
                                      </p:tavLst>
                                    </p:anim>
                                    <p:animScale>
                                      <p:cBhvr>
                                        <p:cTn id="34" dur="26">
                                          <p:stCondLst>
                                            <p:cond delay="620"/>
                                          </p:stCondLst>
                                        </p:cTn>
                                        <p:tgtEl>
                                          <p:spTgt spid="4">
                                            <p:txEl>
                                              <p:pRg st="1" end="1"/>
                                            </p:txEl>
                                          </p:spTgt>
                                        </p:tgtEl>
                                      </p:cBhvr>
                                      <p:to x="100000" y="60000"/>
                                    </p:animScale>
                                    <p:animScale>
                                      <p:cBhvr>
                                        <p:cTn id="35" dur="166" decel="50000">
                                          <p:stCondLst>
                                            <p:cond delay="646"/>
                                          </p:stCondLst>
                                        </p:cTn>
                                        <p:tgtEl>
                                          <p:spTgt spid="4">
                                            <p:txEl>
                                              <p:pRg st="1" end="1"/>
                                            </p:txEl>
                                          </p:spTgt>
                                        </p:tgtEl>
                                      </p:cBhvr>
                                      <p:to x="100000" y="100000"/>
                                    </p:animScale>
                                    <p:animScale>
                                      <p:cBhvr>
                                        <p:cTn id="36" dur="26">
                                          <p:stCondLst>
                                            <p:cond delay="1312"/>
                                          </p:stCondLst>
                                        </p:cTn>
                                        <p:tgtEl>
                                          <p:spTgt spid="4">
                                            <p:txEl>
                                              <p:pRg st="1" end="1"/>
                                            </p:txEl>
                                          </p:spTgt>
                                        </p:tgtEl>
                                      </p:cBhvr>
                                      <p:to x="100000" y="80000"/>
                                    </p:animScale>
                                    <p:animScale>
                                      <p:cBhvr>
                                        <p:cTn id="37" dur="166" decel="50000">
                                          <p:stCondLst>
                                            <p:cond delay="1338"/>
                                          </p:stCondLst>
                                        </p:cTn>
                                        <p:tgtEl>
                                          <p:spTgt spid="4">
                                            <p:txEl>
                                              <p:pRg st="1" end="1"/>
                                            </p:txEl>
                                          </p:spTgt>
                                        </p:tgtEl>
                                      </p:cBhvr>
                                      <p:to x="100000" y="100000"/>
                                    </p:animScale>
                                    <p:animScale>
                                      <p:cBhvr>
                                        <p:cTn id="38" dur="26">
                                          <p:stCondLst>
                                            <p:cond delay="1642"/>
                                          </p:stCondLst>
                                        </p:cTn>
                                        <p:tgtEl>
                                          <p:spTgt spid="4">
                                            <p:txEl>
                                              <p:pRg st="1" end="1"/>
                                            </p:txEl>
                                          </p:spTgt>
                                        </p:tgtEl>
                                      </p:cBhvr>
                                      <p:to x="100000" y="90000"/>
                                    </p:animScale>
                                    <p:animScale>
                                      <p:cBhvr>
                                        <p:cTn id="39" dur="166" decel="50000">
                                          <p:stCondLst>
                                            <p:cond delay="1668"/>
                                          </p:stCondLst>
                                        </p:cTn>
                                        <p:tgtEl>
                                          <p:spTgt spid="4">
                                            <p:txEl>
                                              <p:pRg st="1" end="1"/>
                                            </p:txEl>
                                          </p:spTgt>
                                        </p:tgtEl>
                                      </p:cBhvr>
                                      <p:to x="100000" y="100000"/>
                                    </p:animScale>
                                    <p:animScale>
                                      <p:cBhvr>
                                        <p:cTn id="40" dur="26">
                                          <p:stCondLst>
                                            <p:cond delay="1808"/>
                                          </p:stCondLst>
                                        </p:cTn>
                                        <p:tgtEl>
                                          <p:spTgt spid="4">
                                            <p:txEl>
                                              <p:pRg st="1" end="1"/>
                                            </p:txEl>
                                          </p:spTgt>
                                        </p:tgtEl>
                                      </p:cBhvr>
                                      <p:to x="100000" y="95000"/>
                                    </p:animScale>
                                    <p:animScale>
                                      <p:cBhvr>
                                        <p:cTn id="41" dur="166" decel="50000">
                                          <p:stCondLst>
                                            <p:cond delay="1834"/>
                                          </p:stCondLst>
                                        </p:cTn>
                                        <p:tgtEl>
                                          <p:spTgt spid="4">
                                            <p:txEl>
                                              <p:pRg st="1" end="1"/>
                                            </p:txEl>
                                          </p:spTgt>
                                        </p:tgtEl>
                                      </p:cBhvr>
                                      <p:to x="100000" y="100000"/>
                                    </p:animScale>
                                    <p:set>
                                      <p:cBhvr>
                                        <p:cTn id="42" dur="1" fill="hold">
                                          <p:stCondLst>
                                            <p:cond delay="1999"/>
                                          </p:stCondLst>
                                        </p:cTn>
                                        <p:tgtEl>
                                          <p:spTgt spid="4">
                                            <p:txEl>
                                              <p:pRg st="1" end="1"/>
                                            </p:txEl>
                                          </p:spTgt>
                                        </p:tgtEl>
                                        <p:attrNameLst>
                                          <p:attrName>style.visibility</p:attrName>
                                        </p:attrNameLst>
                                      </p:cBhvr>
                                      <p:to>
                                        <p:strVal val="hidden"/>
                                      </p:to>
                                    </p:set>
                                  </p:childTnLst>
                                </p:cTn>
                              </p:par>
                            </p:childTnLst>
                          </p:cTn>
                        </p:par>
                      </p:childTnLst>
                    </p:cTn>
                  </p:par>
                  <p:par>
                    <p:cTn id="43" fill="hold">
                      <p:stCondLst>
                        <p:cond delay="indefinite"/>
                      </p:stCondLst>
                      <p:childTnLst>
                        <p:par>
                          <p:cTn id="44" fill="hold">
                            <p:stCondLst>
                              <p:cond delay="0"/>
                            </p:stCondLst>
                            <p:childTnLst>
                              <p:par>
                                <p:cTn id="45" presetID="26" presetClass="exit" presetSubtype="0" fill="hold" nodeType="clickEffect">
                                  <p:stCondLst>
                                    <p:cond delay="0"/>
                                  </p:stCondLst>
                                  <p:childTnLst>
                                    <p:animEffect transition="out" filter="wipe(down)">
                                      <p:cBhvr>
                                        <p:cTn id="46" dur="180" accel="50000">
                                          <p:stCondLst>
                                            <p:cond delay="1820"/>
                                          </p:stCondLst>
                                        </p:cTn>
                                        <p:tgtEl>
                                          <p:spTgt spid="4">
                                            <p:txEl>
                                              <p:pRg st="3" end="3"/>
                                            </p:txEl>
                                          </p:spTgt>
                                        </p:tgtEl>
                                      </p:cBhvr>
                                    </p:animEffect>
                                    <p:anim calcmode="lin" valueType="num">
                                      <p:cBhvr>
                                        <p:cTn id="47" dur="1822" tmFilter="0,0; 0.14,0.31; 0.43,0.73; 0.71,0.91; 1.0,1.0">
                                          <p:stCondLst>
                                            <p:cond delay="0"/>
                                          </p:stCondLst>
                                        </p:cTn>
                                        <p:tgtEl>
                                          <p:spTgt spid="4">
                                            <p:txEl>
                                              <p:pRg st="3" end="3"/>
                                            </p:txEl>
                                          </p:spTgt>
                                        </p:tgtEl>
                                        <p:attrNameLst>
                                          <p:attrName>ppt_x</p:attrName>
                                        </p:attrNameLst>
                                      </p:cBhvr>
                                      <p:tavLst>
                                        <p:tav tm="0">
                                          <p:val>
                                            <p:strVal val="ppt_x"/>
                                          </p:val>
                                        </p:tav>
                                        <p:tav tm="100000">
                                          <p:val>
                                            <p:strVal val="#ppt_x+0.25"/>
                                          </p:val>
                                        </p:tav>
                                      </p:tavLst>
                                    </p:anim>
                                    <p:anim calcmode="lin" valueType="num">
                                      <p:cBhvr>
                                        <p:cTn id="48" dur="178">
                                          <p:stCondLst>
                                            <p:cond delay="1822"/>
                                          </p:stCondLst>
                                        </p:cTn>
                                        <p:tgtEl>
                                          <p:spTgt spid="4">
                                            <p:txEl>
                                              <p:pRg st="3" end="3"/>
                                            </p:txEl>
                                          </p:spTgt>
                                        </p:tgtEl>
                                        <p:attrNameLst>
                                          <p:attrName>ppt_x</p:attrName>
                                        </p:attrNameLst>
                                      </p:cBhvr>
                                      <p:tavLst>
                                        <p:tav tm="0">
                                          <p:val>
                                            <p:strVal val="ppt_x"/>
                                          </p:val>
                                        </p:tav>
                                        <p:tav tm="100000">
                                          <p:val>
                                            <p:strVal val="ppt_x"/>
                                          </p:val>
                                        </p:tav>
                                      </p:tavLst>
                                    </p:anim>
                                    <p:anim calcmode="lin" valueType="num">
                                      <p:cBhvr>
                                        <p:cTn id="49" dur="664" tmFilter="0.0,0.0;0.25,0.07;0.50,0.2;0.75,0.467;1.0,1.0">
                                          <p:stCondLst>
                                            <p:cond delay="0"/>
                                          </p:stCondLst>
                                        </p:cTn>
                                        <p:tgtEl>
                                          <p:spTgt spid="4">
                                            <p:txEl>
                                              <p:pRg st="3" end="3"/>
                                            </p:txEl>
                                          </p:spTgt>
                                        </p:tgtEl>
                                        <p:attrNameLst>
                                          <p:attrName>ppt_y</p:attrName>
                                        </p:attrNameLst>
                                      </p:cBhvr>
                                      <p:tavLst>
                                        <p:tav tm="0">
                                          <p:val>
                                            <p:strVal val="ppt_y"/>
                                          </p:val>
                                        </p:tav>
                                        <p:tav tm="5000">
                                          <p:val>
                                            <p:strVal val="ppt_y+0.026"/>
                                          </p:val>
                                        </p:tav>
                                        <p:tav tm="10000">
                                          <p:val>
                                            <p:strVal val="ppt_y+0.052"/>
                                          </p:val>
                                        </p:tav>
                                        <p:tav tm="15000">
                                          <p:val>
                                            <p:strVal val="ppt_y+0.078"/>
                                          </p:val>
                                        </p:tav>
                                        <p:tav tm="20000">
                                          <p:val>
                                            <p:strVal val="ppt_y+0.103"/>
                                          </p:val>
                                        </p:tav>
                                        <p:tav tm="30000">
                                          <p:val>
                                            <p:strVal val="ppt_y+0.151"/>
                                          </p:val>
                                        </p:tav>
                                        <p:tav tm="40000">
                                          <p:val>
                                            <p:strVal val="ppt_y+0.196"/>
                                          </p:val>
                                        </p:tav>
                                        <p:tav tm="50000">
                                          <p:val>
                                            <p:strVal val="ppt_y+0.236"/>
                                          </p:val>
                                        </p:tav>
                                        <p:tav tm="60000">
                                          <p:val>
                                            <p:strVal val="ppt_y+0.270"/>
                                          </p:val>
                                        </p:tav>
                                        <p:tav tm="70000">
                                          <p:val>
                                            <p:strVal val="ppt_y+0.297"/>
                                          </p:val>
                                        </p:tav>
                                        <p:tav tm="80000">
                                          <p:val>
                                            <p:strVal val="ppt_y+0.317"/>
                                          </p:val>
                                        </p:tav>
                                        <p:tav tm="90000">
                                          <p:val>
                                            <p:strVal val="ppt_y+0.329"/>
                                          </p:val>
                                        </p:tav>
                                        <p:tav tm="100000">
                                          <p:val>
                                            <p:strVal val="ppt_y+0.333"/>
                                          </p:val>
                                        </p:tav>
                                      </p:tavLst>
                                    </p:anim>
                                    <p:anim calcmode="lin" valueType="num">
                                      <p:cBhvr>
                                        <p:cTn id="50" dur="664" tmFilter="0, 0; 0.125,0.2665; 0.25,0.4; 0.375,0.465; 0.5,0.5;  0.625,0.535; 0.75,0.6; 0.875,0.7335; 1,1">
                                          <p:stCondLst>
                                            <p:cond delay="664"/>
                                          </p:stCondLst>
                                        </p:cTn>
                                        <p:tgtEl>
                                          <p:spTgt spid="4">
                                            <p:txEl>
                                              <p:pRg st="3" end="3"/>
                                            </p:txEl>
                                          </p:spTgt>
                                        </p:tgtEl>
                                        <p:attrNameLst>
                                          <p:attrName>ppt_y</p:attrName>
                                        </p:attrNameLst>
                                      </p:cBhvr>
                                      <p:tavLst>
                                        <p:tav tm="0">
                                          <p:val>
                                            <p:strVal val="ppt_y"/>
                                          </p:val>
                                        </p:tav>
                                        <p:tav tm="10000">
                                          <p:val>
                                            <p:strVal val="ppt_y-0.034"/>
                                          </p:val>
                                        </p:tav>
                                        <p:tav tm="20000">
                                          <p:val>
                                            <p:strVal val="ppt_y-0.065"/>
                                          </p:val>
                                        </p:tav>
                                        <p:tav tm="30000">
                                          <p:val>
                                            <p:strVal val="ppt_y-0.090"/>
                                          </p:val>
                                        </p:tav>
                                        <p:tav tm="40000">
                                          <p:val>
                                            <p:strVal val="ppt_y-0.106"/>
                                          </p:val>
                                        </p:tav>
                                        <p:tav tm="50000">
                                          <p:val>
                                            <p:strVal val="ppt_y-0.111"/>
                                          </p:val>
                                        </p:tav>
                                        <p:tav tm="60000">
                                          <p:val>
                                            <p:strVal val="ppt_y-0.106"/>
                                          </p:val>
                                        </p:tav>
                                        <p:tav tm="70000">
                                          <p:val>
                                            <p:strVal val="ppt_y-0.090"/>
                                          </p:val>
                                        </p:tav>
                                        <p:tav tm="80000">
                                          <p:val>
                                            <p:strVal val="ppt_y-0.065"/>
                                          </p:val>
                                        </p:tav>
                                        <p:tav tm="90000">
                                          <p:val>
                                            <p:strVal val="ppt_y-0.034"/>
                                          </p:val>
                                        </p:tav>
                                        <p:tav tm="100000">
                                          <p:val>
                                            <p:strVal val="ppt_y"/>
                                          </p:val>
                                        </p:tav>
                                      </p:tavLst>
                                    </p:anim>
                                    <p:anim calcmode="lin" valueType="num">
                                      <p:cBhvr>
                                        <p:cTn id="51" dur="332" tmFilter="0, 0; 0.125,0.2665; 0.25,0.4; 0.375,0.465; 0.5,0.5;  0.625,0.535; 0.75,0.6; 0.875,0.7335; 1,1">
                                          <p:stCondLst>
                                            <p:cond delay="1324"/>
                                          </p:stCondLst>
                                        </p:cTn>
                                        <p:tgtEl>
                                          <p:spTgt spid="4">
                                            <p:txEl>
                                              <p:pRg st="3" end="3"/>
                                            </p:txEl>
                                          </p:spTgt>
                                        </p:tgtEl>
                                        <p:attrNameLst>
                                          <p:attrName>ppt_y</p:attrName>
                                        </p:attrNameLst>
                                      </p:cBhvr>
                                      <p:tavLst>
                                        <p:tav tm="0">
                                          <p:val>
                                            <p:strVal val="ppt_y"/>
                                          </p:val>
                                        </p:tav>
                                        <p:tav tm="10000">
                                          <p:val>
                                            <p:strVal val="ppt_y-0.011"/>
                                          </p:val>
                                        </p:tav>
                                        <p:tav tm="20000">
                                          <p:val>
                                            <p:strVal val="ppt_y-0.022"/>
                                          </p:val>
                                        </p:tav>
                                        <p:tav tm="30000">
                                          <p:val>
                                            <p:strVal val="ppt_y-0.030"/>
                                          </p:val>
                                        </p:tav>
                                        <p:tav tm="40000">
                                          <p:val>
                                            <p:strVal val="ppt_y-0.035"/>
                                          </p:val>
                                        </p:tav>
                                        <p:tav tm="50000">
                                          <p:val>
                                            <p:strVal val="ppt_y-0.037"/>
                                          </p:val>
                                        </p:tav>
                                        <p:tav tm="60000">
                                          <p:val>
                                            <p:strVal val="ppt_y-0.035"/>
                                          </p:val>
                                        </p:tav>
                                        <p:tav tm="70000">
                                          <p:val>
                                            <p:strVal val="ppt_y-0.030"/>
                                          </p:val>
                                        </p:tav>
                                        <p:tav tm="80000">
                                          <p:val>
                                            <p:strVal val="ppt_y-0.022"/>
                                          </p:val>
                                        </p:tav>
                                        <p:tav tm="90000">
                                          <p:val>
                                            <p:strVal val="ppt_y-0.011"/>
                                          </p:val>
                                        </p:tav>
                                        <p:tav tm="100000">
                                          <p:val>
                                            <p:strVal val="ppt_y"/>
                                          </p:val>
                                        </p:tav>
                                      </p:tavLst>
                                    </p:anim>
                                    <p:anim calcmode="lin" valueType="num">
                                      <p:cBhvr>
                                        <p:cTn id="52" dur="164" tmFilter="0, 0; 0.125,0.2665; 0.25,0.4; 0.375,0.465; 0.5,0.5;  0.625,0.535; 0.75,0.6; 0.875,0.7335; 1,1">
                                          <p:stCondLst>
                                            <p:cond delay="1656"/>
                                          </p:stCondLst>
                                        </p:cTn>
                                        <p:tgtEl>
                                          <p:spTgt spid="4">
                                            <p:txEl>
                                              <p:pRg st="3" end="3"/>
                                            </p:txEl>
                                          </p:spTgt>
                                        </p:tgtEl>
                                        <p:attrNameLst>
                                          <p:attrName>ppt_y</p:attrName>
                                        </p:attrNameLst>
                                      </p:cBhvr>
                                      <p:tavLst>
                                        <p:tav tm="0">
                                          <p:val>
                                            <p:strVal val="ppt_y"/>
                                          </p:val>
                                        </p:tav>
                                        <p:tav tm="10000">
                                          <p:val>
                                            <p:strVal val="ppt_y-0.004"/>
                                          </p:val>
                                        </p:tav>
                                        <p:tav tm="20000">
                                          <p:val>
                                            <p:strVal val="ppt_y-0.007"/>
                                          </p:val>
                                        </p:tav>
                                        <p:tav tm="30000">
                                          <p:val>
                                            <p:strVal val="ppt_y-0.010"/>
                                          </p:val>
                                        </p:tav>
                                        <p:tav tm="40000">
                                          <p:val>
                                            <p:strVal val="ppt_y-0.012"/>
                                          </p:val>
                                        </p:tav>
                                        <p:tav tm="50000">
                                          <p:val>
                                            <p:strVal val="ppt_y-0.0123"/>
                                          </p:val>
                                        </p:tav>
                                        <p:tav tm="60000">
                                          <p:val>
                                            <p:strVal val="ppt_y-0.012"/>
                                          </p:val>
                                        </p:tav>
                                        <p:tav tm="70000">
                                          <p:val>
                                            <p:strVal val="ppt_y-0.010"/>
                                          </p:val>
                                        </p:tav>
                                        <p:tav tm="80000">
                                          <p:val>
                                            <p:strVal val="ppt_y-0.007"/>
                                          </p:val>
                                        </p:tav>
                                        <p:tav tm="90000">
                                          <p:val>
                                            <p:strVal val="ppt_y-0.004"/>
                                          </p:val>
                                        </p:tav>
                                        <p:tav tm="100000">
                                          <p:val>
                                            <p:strVal val="ppt_y"/>
                                          </p:val>
                                        </p:tav>
                                      </p:tavLst>
                                    </p:anim>
                                    <p:anim calcmode="lin" valueType="num">
                                      <p:cBhvr>
                                        <p:cTn id="53" dur="180" accel="50000">
                                          <p:stCondLst>
                                            <p:cond delay="1820"/>
                                          </p:stCondLst>
                                        </p:cTn>
                                        <p:tgtEl>
                                          <p:spTgt spid="4">
                                            <p:txEl>
                                              <p:pRg st="3" end="3"/>
                                            </p:txEl>
                                          </p:spTgt>
                                        </p:tgtEl>
                                        <p:attrNameLst>
                                          <p:attrName>ppt_y</p:attrName>
                                        </p:attrNameLst>
                                      </p:cBhvr>
                                      <p:tavLst>
                                        <p:tav tm="0">
                                          <p:val>
                                            <p:strVal val="ppt_y"/>
                                          </p:val>
                                        </p:tav>
                                        <p:tav tm="100000">
                                          <p:val>
                                            <p:strVal val="ppt_y+ppt_h"/>
                                          </p:val>
                                        </p:tav>
                                      </p:tavLst>
                                    </p:anim>
                                    <p:animScale>
                                      <p:cBhvr>
                                        <p:cTn id="54" dur="26">
                                          <p:stCondLst>
                                            <p:cond delay="620"/>
                                          </p:stCondLst>
                                        </p:cTn>
                                        <p:tgtEl>
                                          <p:spTgt spid="4">
                                            <p:txEl>
                                              <p:pRg st="3" end="3"/>
                                            </p:txEl>
                                          </p:spTgt>
                                        </p:tgtEl>
                                      </p:cBhvr>
                                      <p:to x="100000" y="60000"/>
                                    </p:animScale>
                                    <p:animScale>
                                      <p:cBhvr>
                                        <p:cTn id="55" dur="166" decel="50000">
                                          <p:stCondLst>
                                            <p:cond delay="646"/>
                                          </p:stCondLst>
                                        </p:cTn>
                                        <p:tgtEl>
                                          <p:spTgt spid="4">
                                            <p:txEl>
                                              <p:pRg st="3" end="3"/>
                                            </p:txEl>
                                          </p:spTgt>
                                        </p:tgtEl>
                                      </p:cBhvr>
                                      <p:to x="100000" y="100000"/>
                                    </p:animScale>
                                    <p:animScale>
                                      <p:cBhvr>
                                        <p:cTn id="56" dur="26">
                                          <p:stCondLst>
                                            <p:cond delay="1312"/>
                                          </p:stCondLst>
                                        </p:cTn>
                                        <p:tgtEl>
                                          <p:spTgt spid="4">
                                            <p:txEl>
                                              <p:pRg st="3" end="3"/>
                                            </p:txEl>
                                          </p:spTgt>
                                        </p:tgtEl>
                                      </p:cBhvr>
                                      <p:to x="100000" y="80000"/>
                                    </p:animScale>
                                    <p:animScale>
                                      <p:cBhvr>
                                        <p:cTn id="57" dur="166" decel="50000">
                                          <p:stCondLst>
                                            <p:cond delay="1338"/>
                                          </p:stCondLst>
                                        </p:cTn>
                                        <p:tgtEl>
                                          <p:spTgt spid="4">
                                            <p:txEl>
                                              <p:pRg st="3" end="3"/>
                                            </p:txEl>
                                          </p:spTgt>
                                        </p:tgtEl>
                                      </p:cBhvr>
                                      <p:to x="100000" y="100000"/>
                                    </p:animScale>
                                    <p:animScale>
                                      <p:cBhvr>
                                        <p:cTn id="58" dur="26">
                                          <p:stCondLst>
                                            <p:cond delay="1642"/>
                                          </p:stCondLst>
                                        </p:cTn>
                                        <p:tgtEl>
                                          <p:spTgt spid="4">
                                            <p:txEl>
                                              <p:pRg st="3" end="3"/>
                                            </p:txEl>
                                          </p:spTgt>
                                        </p:tgtEl>
                                      </p:cBhvr>
                                      <p:to x="100000" y="90000"/>
                                    </p:animScale>
                                    <p:animScale>
                                      <p:cBhvr>
                                        <p:cTn id="59" dur="166" decel="50000">
                                          <p:stCondLst>
                                            <p:cond delay="1668"/>
                                          </p:stCondLst>
                                        </p:cTn>
                                        <p:tgtEl>
                                          <p:spTgt spid="4">
                                            <p:txEl>
                                              <p:pRg st="3" end="3"/>
                                            </p:txEl>
                                          </p:spTgt>
                                        </p:tgtEl>
                                      </p:cBhvr>
                                      <p:to x="100000" y="100000"/>
                                    </p:animScale>
                                    <p:animScale>
                                      <p:cBhvr>
                                        <p:cTn id="60" dur="26">
                                          <p:stCondLst>
                                            <p:cond delay="1808"/>
                                          </p:stCondLst>
                                        </p:cTn>
                                        <p:tgtEl>
                                          <p:spTgt spid="4">
                                            <p:txEl>
                                              <p:pRg st="3" end="3"/>
                                            </p:txEl>
                                          </p:spTgt>
                                        </p:tgtEl>
                                      </p:cBhvr>
                                      <p:to x="100000" y="95000"/>
                                    </p:animScale>
                                    <p:animScale>
                                      <p:cBhvr>
                                        <p:cTn id="61" dur="166" decel="50000">
                                          <p:stCondLst>
                                            <p:cond delay="1834"/>
                                          </p:stCondLst>
                                        </p:cTn>
                                        <p:tgtEl>
                                          <p:spTgt spid="4">
                                            <p:txEl>
                                              <p:pRg st="3" end="3"/>
                                            </p:txEl>
                                          </p:spTgt>
                                        </p:tgtEl>
                                      </p:cBhvr>
                                      <p:to x="100000" y="100000"/>
                                    </p:animScale>
                                    <p:set>
                                      <p:cBhvr>
                                        <p:cTn id="62" dur="1" fill="hold">
                                          <p:stCondLst>
                                            <p:cond delay="1999"/>
                                          </p:stCondLst>
                                        </p:cTn>
                                        <p:tgtEl>
                                          <p:spTgt spid="4">
                                            <p:txEl>
                                              <p:pRg st="3" end="3"/>
                                            </p:txEl>
                                          </p:spTgt>
                                        </p:tgtEl>
                                        <p:attrNameLst>
                                          <p:attrName>style.visibility</p:attrName>
                                        </p:attrNameLst>
                                      </p:cBhvr>
                                      <p:to>
                                        <p:strVal val="hidden"/>
                                      </p:to>
                                    </p:set>
                                  </p:childTnLst>
                                </p:cTn>
                              </p:par>
                            </p:childTnLst>
                          </p:cTn>
                        </p:par>
                      </p:childTnLst>
                    </p:cTn>
                  </p:par>
                  <p:par>
                    <p:cTn id="63" fill="hold">
                      <p:stCondLst>
                        <p:cond delay="indefinite"/>
                      </p:stCondLst>
                      <p:childTnLst>
                        <p:par>
                          <p:cTn id="64" fill="hold">
                            <p:stCondLst>
                              <p:cond delay="0"/>
                            </p:stCondLst>
                            <p:childTnLst>
                              <p:par>
                                <p:cTn id="65" presetID="15" presetClass="emph" presetSubtype="0" nodeType="clickEffect">
                                  <p:stCondLst>
                                    <p:cond delay="0"/>
                                  </p:stCondLst>
                                  <p:iterate type="lt">
                                    <p:tmAbs val="25"/>
                                  </p:iterate>
                                  <p:childTnLst>
                                    <p:set>
                                      <p:cBhvr override="childStyle">
                                        <p:cTn id="66" dur="indefinite"/>
                                        <p:tgtEl>
                                          <p:spTgt spid="4">
                                            <p:txEl>
                                              <p:pRg st="2" end="2"/>
                                            </p:txEl>
                                          </p:spTgt>
                                        </p:tgtEl>
                                        <p:attrNameLst>
                                          <p:attrName>style.fontWeight</p:attrName>
                                        </p:attrNameLst>
                                      </p:cBhvr>
                                      <p:to>
                                        <p:strVal val="bol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23739" y="934005"/>
            <a:ext cx="9601196" cy="942921"/>
          </a:xfrm>
        </p:spPr>
        <p:txBody>
          <a:bodyPr>
            <a:normAutofit fontScale="90000"/>
          </a:bodyPr>
          <a:lstStyle/>
          <a:p>
            <a:r>
              <a:rPr lang="en-US" sz="4000" dirty="0" smtClean="0"/>
              <a:t>“You Do” - ESSENTIAL QUESTION-EXIT SLIP</a:t>
            </a:r>
            <a:endParaRPr lang="en-US" sz="4000" dirty="0"/>
          </a:p>
        </p:txBody>
      </p:sp>
      <p:sp>
        <p:nvSpPr>
          <p:cNvPr id="3" name="Content Placeholder 2"/>
          <p:cNvSpPr>
            <a:spLocks noGrp="1"/>
          </p:cNvSpPr>
          <p:nvPr>
            <p:ph idx="1"/>
          </p:nvPr>
        </p:nvSpPr>
        <p:spPr>
          <a:xfrm>
            <a:off x="1295402" y="2508805"/>
            <a:ext cx="9601196" cy="3318936"/>
          </a:xfrm>
        </p:spPr>
        <p:txBody>
          <a:bodyPr/>
          <a:lstStyle/>
          <a:p>
            <a:r>
              <a:rPr lang="en-US" sz="3600" dirty="0"/>
              <a:t>What were the motivations for U.S. expansion into foreign territories in the early 20</a:t>
            </a:r>
            <a:r>
              <a:rPr lang="en-US" sz="3600" baseline="30000" dirty="0"/>
              <a:t>th</a:t>
            </a:r>
            <a:r>
              <a:rPr lang="en-US" sz="3600" dirty="0"/>
              <a:t> Century?</a:t>
            </a:r>
          </a:p>
          <a:p>
            <a:endParaRPr lang="en-US" dirty="0"/>
          </a:p>
        </p:txBody>
      </p:sp>
    </p:spTree>
    <p:extLst>
      <p:ext uri="{BB962C8B-B14F-4D97-AF65-F5344CB8AC3E}">
        <p14:creationId xmlns:p14="http://schemas.microsoft.com/office/powerpoint/2010/main" val="644807333"/>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179320" y="853441"/>
            <a:ext cx="8045636" cy="5303520"/>
          </a:xfrm>
          <a:prstGeom prst="rect">
            <a:avLst/>
          </a:prstGeom>
        </p:spPr>
      </p:pic>
    </p:spTree>
    <p:extLst>
      <p:ext uri="{BB962C8B-B14F-4D97-AF65-F5344CB8AC3E}">
        <p14:creationId xmlns:p14="http://schemas.microsoft.com/office/powerpoint/2010/main" val="16626876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380072" y="746159"/>
            <a:ext cx="9601196" cy="610694"/>
          </a:xfrm>
        </p:spPr>
        <p:txBody>
          <a:bodyPr>
            <a:normAutofit fontScale="90000"/>
          </a:bodyPr>
          <a:lstStyle/>
          <a:p>
            <a:r>
              <a:rPr lang="en-US" dirty="0"/>
              <a:t>BELLRINGER QUESTIONS (5 MINUTES)</a:t>
            </a:r>
          </a:p>
        </p:txBody>
      </p:sp>
      <p:sp>
        <p:nvSpPr>
          <p:cNvPr id="4" name="Text Placeholder 3"/>
          <p:cNvSpPr>
            <a:spLocks noGrp="1"/>
          </p:cNvSpPr>
          <p:nvPr>
            <p:ph type="body" idx="1"/>
          </p:nvPr>
        </p:nvSpPr>
        <p:spPr>
          <a:xfrm>
            <a:off x="1462366" y="1950611"/>
            <a:ext cx="4718304" cy="576262"/>
          </a:xfrm>
        </p:spPr>
        <p:txBody>
          <a:bodyPr/>
          <a:lstStyle/>
          <a:p>
            <a:r>
              <a:rPr lang="en-US" sz="2000" b="1" dirty="0" smtClean="0">
                <a:solidFill>
                  <a:schemeClr val="tx1"/>
                </a:solidFill>
                <a:latin typeface="Arial Narrow" panose="020B0606020202030204" pitchFamily="34" charset="0"/>
              </a:rPr>
              <a:t>1. The </a:t>
            </a:r>
            <a:r>
              <a:rPr lang="en-US" sz="2000" b="1" dirty="0">
                <a:solidFill>
                  <a:schemeClr val="tx1"/>
                </a:solidFill>
                <a:latin typeface="Arial Narrow" panose="020B0606020202030204" pitchFamily="34" charset="0"/>
              </a:rPr>
              <a:t>U.S. acquisition of which of the following territories limited Spain’s influence in the Western Hemisphere?</a:t>
            </a:r>
          </a:p>
        </p:txBody>
      </p:sp>
      <p:sp>
        <p:nvSpPr>
          <p:cNvPr id="5" name="Content Placeholder 4"/>
          <p:cNvSpPr>
            <a:spLocks noGrp="1"/>
          </p:cNvSpPr>
          <p:nvPr>
            <p:ph sz="half" idx="2"/>
          </p:nvPr>
        </p:nvSpPr>
        <p:spPr>
          <a:xfrm>
            <a:off x="1380072" y="2805709"/>
            <a:ext cx="4718304" cy="2632605"/>
          </a:xfrm>
        </p:spPr>
        <p:txBody>
          <a:bodyPr/>
          <a:lstStyle/>
          <a:p>
            <a:pPr marL="457200" indent="-457200">
              <a:buFont typeface="+mj-lt"/>
              <a:buAutoNum type="alphaUcPeriod"/>
            </a:pPr>
            <a:r>
              <a:rPr lang="en-US" dirty="0" smtClean="0">
                <a:latin typeface="Arial Narrow" panose="020B0606020202030204" pitchFamily="34" charset="0"/>
              </a:rPr>
              <a:t>Samoa</a:t>
            </a:r>
          </a:p>
          <a:p>
            <a:pPr marL="457200" indent="-457200">
              <a:buFont typeface="+mj-lt"/>
              <a:buAutoNum type="alphaUcPeriod"/>
            </a:pPr>
            <a:r>
              <a:rPr lang="en-US" dirty="0" smtClean="0">
                <a:latin typeface="Arial Narrow" panose="020B0606020202030204" pitchFamily="34" charset="0"/>
              </a:rPr>
              <a:t>Hawaii </a:t>
            </a:r>
          </a:p>
          <a:p>
            <a:pPr marL="457200" indent="-457200">
              <a:buFont typeface="+mj-lt"/>
              <a:buAutoNum type="alphaUcPeriod"/>
            </a:pPr>
            <a:r>
              <a:rPr lang="en-US" dirty="0" smtClean="0">
                <a:latin typeface="Arial Narrow" panose="020B0606020202030204" pitchFamily="34" charset="0"/>
              </a:rPr>
              <a:t>Puerto </a:t>
            </a:r>
            <a:r>
              <a:rPr lang="en-US" dirty="0">
                <a:latin typeface="Arial Narrow" panose="020B0606020202030204" pitchFamily="34" charset="0"/>
              </a:rPr>
              <a:t>Rico </a:t>
            </a:r>
            <a:endParaRPr lang="en-US" dirty="0" smtClean="0">
              <a:latin typeface="Arial Narrow" panose="020B0606020202030204" pitchFamily="34" charset="0"/>
            </a:endParaRPr>
          </a:p>
          <a:p>
            <a:pPr marL="457200" indent="-457200">
              <a:buFont typeface="+mj-lt"/>
              <a:buAutoNum type="alphaUcPeriod"/>
            </a:pPr>
            <a:r>
              <a:rPr lang="en-US" dirty="0" smtClean="0">
                <a:latin typeface="Arial Narrow" panose="020B0606020202030204" pitchFamily="34" charset="0"/>
              </a:rPr>
              <a:t>the </a:t>
            </a:r>
            <a:r>
              <a:rPr lang="en-US" dirty="0">
                <a:latin typeface="Arial Narrow" panose="020B0606020202030204" pitchFamily="34" charset="0"/>
              </a:rPr>
              <a:t>Virgin Islands</a:t>
            </a:r>
          </a:p>
        </p:txBody>
      </p:sp>
      <p:sp>
        <p:nvSpPr>
          <p:cNvPr id="6" name="Text Placeholder 5"/>
          <p:cNvSpPr>
            <a:spLocks noGrp="1"/>
          </p:cNvSpPr>
          <p:nvPr>
            <p:ph type="body" sz="quarter" idx="3"/>
          </p:nvPr>
        </p:nvSpPr>
        <p:spPr>
          <a:xfrm>
            <a:off x="6262964" y="1950611"/>
            <a:ext cx="4718304" cy="576262"/>
          </a:xfrm>
        </p:spPr>
        <p:txBody>
          <a:bodyPr/>
          <a:lstStyle/>
          <a:p>
            <a:r>
              <a:rPr lang="en-US" sz="2000" b="1" dirty="0" smtClean="0">
                <a:solidFill>
                  <a:schemeClr val="tx1"/>
                </a:solidFill>
                <a:latin typeface="Arial Narrow" panose="020B0606020202030204" pitchFamily="34" charset="0"/>
              </a:rPr>
              <a:t>2. As </a:t>
            </a:r>
            <a:r>
              <a:rPr lang="en-US" sz="2000" b="1" dirty="0">
                <a:solidFill>
                  <a:schemeClr val="tx1"/>
                </a:solidFill>
                <a:latin typeface="Arial Narrow" panose="020B0606020202030204" pitchFamily="34" charset="0"/>
              </a:rPr>
              <a:t>the United States industrialized, many Americans concluded that the nation needed new overseas markets </a:t>
            </a:r>
            <a:r>
              <a:rPr lang="en-US" sz="2000" b="1" dirty="0" smtClean="0">
                <a:solidFill>
                  <a:schemeClr val="tx1"/>
                </a:solidFill>
                <a:latin typeface="Arial Narrow" panose="020B0606020202030204" pitchFamily="34" charset="0"/>
              </a:rPr>
              <a:t>to:</a:t>
            </a:r>
            <a:endParaRPr lang="en-US" sz="2000" b="1" dirty="0">
              <a:solidFill>
                <a:schemeClr val="tx1"/>
              </a:solidFill>
              <a:latin typeface="Arial Narrow" panose="020B0606020202030204" pitchFamily="34" charset="0"/>
            </a:endParaRPr>
          </a:p>
        </p:txBody>
      </p:sp>
      <p:sp>
        <p:nvSpPr>
          <p:cNvPr id="7" name="Content Placeholder 6"/>
          <p:cNvSpPr>
            <a:spLocks noGrp="1"/>
          </p:cNvSpPr>
          <p:nvPr>
            <p:ph sz="quarter" idx="4"/>
          </p:nvPr>
        </p:nvSpPr>
        <p:spPr>
          <a:xfrm>
            <a:off x="6180670" y="2805709"/>
            <a:ext cx="4718304" cy="2632605"/>
          </a:xfrm>
        </p:spPr>
        <p:txBody>
          <a:bodyPr/>
          <a:lstStyle/>
          <a:p>
            <a:pPr marL="457200" indent="-457200">
              <a:buFont typeface="+mj-lt"/>
              <a:buAutoNum type="alphaUcPeriod"/>
            </a:pPr>
            <a:r>
              <a:rPr lang="en-US" dirty="0">
                <a:latin typeface="Arial Narrow" panose="020B0606020202030204" pitchFamily="34" charset="0"/>
              </a:rPr>
              <a:t>compete with Latin American nations</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keep its economy strong</a:t>
            </a:r>
            <a:r>
              <a:rPr lang="en-US" dirty="0" smtClean="0">
                <a:latin typeface="Arial Narrow" panose="020B0606020202030204" pitchFamily="34" charset="0"/>
              </a:rPr>
              <a:t>.</a:t>
            </a:r>
          </a:p>
          <a:p>
            <a:pPr marL="457200" indent="-457200">
              <a:buFont typeface="+mj-lt"/>
              <a:buAutoNum type="alphaUcPeriod"/>
            </a:pPr>
            <a:r>
              <a:rPr lang="en-US" dirty="0">
                <a:latin typeface="Arial Narrow" panose="020B0606020202030204" pitchFamily="34" charset="0"/>
              </a:rPr>
              <a:t>protect its overseas investments</a:t>
            </a:r>
            <a:r>
              <a:rPr lang="en-US" dirty="0" smtClean="0">
                <a:latin typeface="Arial Narrow" panose="020B0606020202030204" pitchFamily="34" charset="0"/>
              </a:rPr>
              <a:t>.</a:t>
            </a:r>
          </a:p>
          <a:p>
            <a:pPr marL="457200" indent="-457200">
              <a:buFont typeface="+mj-lt"/>
              <a:buAutoNum type="alphaUcPeriod"/>
            </a:pPr>
            <a:r>
              <a:rPr lang="en-US" dirty="0">
                <a:latin typeface="Arial Narrow" panose="020B0606020202030204" pitchFamily="34" charset="0"/>
              </a:rPr>
              <a:t>provide inexpensive labor.</a:t>
            </a:r>
          </a:p>
        </p:txBody>
      </p:sp>
      <p:sp>
        <p:nvSpPr>
          <p:cNvPr id="10" name="TextBox 9"/>
          <p:cNvSpPr txBox="1"/>
          <p:nvPr/>
        </p:nvSpPr>
        <p:spPr>
          <a:xfrm>
            <a:off x="8627806" y="5717150"/>
            <a:ext cx="2787446" cy="369332"/>
          </a:xfrm>
          <a:prstGeom prst="rect">
            <a:avLst/>
          </a:prstGeom>
          <a:noFill/>
        </p:spPr>
        <p:txBody>
          <a:bodyPr wrap="square" rtlCol="0">
            <a:spAutoFit/>
          </a:bodyPr>
          <a:lstStyle/>
          <a:p>
            <a:r>
              <a:rPr lang="en-US" b="1" dirty="0" smtClean="0"/>
              <a:t>Continue to Question 3 →</a:t>
            </a:r>
            <a:endParaRPr lang="en-US" b="1" dirty="0"/>
          </a:p>
        </p:txBody>
      </p:sp>
    </p:spTree>
    <p:extLst>
      <p:ext uri="{BB962C8B-B14F-4D97-AF65-F5344CB8AC3E}">
        <p14:creationId xmlns:p14="http://schemas.microsoft.com/office/powerpoint/2010/main" val="3065178141"/>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295400" y="1050959"/>
            <a:ext cx="6005052" cy="1279286"/>
          </a:xfrm>
        </p:spPr>
        <p:txBody>
          <a:bodyPr/>
          <a:lstStyle/>
          <a:p>
            <a:r>
              <a:rPr lang="en-US" dirty="0" smtClean="0">
                <a:solidFill>
                  <a:schemeClr val="tx1"/>
                </a:solidFill>
                <a:latin typeface="Arial Narrow" panose="020B0606020202030204" pitchFamily="34" charset="0"/>
              </a:rPr>
              <a:t>3</a:t>
            </a:r>
            <a:r>
              <a:rPr lang="en-US" dirty="0">
                <a:solidFill>
                  <a:schemeClr val="tx1"/>
                </a:solidFill>
                <a:latin typeface="Arial Narrow" panose="020B0606020202030204" pitchFamily="34" charset="0"/>
              </a:rPr>
              <a:t>. In addition to economic motives, many Americans supported overseas expansion because they believed </a:t>
            </a:r>
            <a:r>
              <a:rPr lang="en-US" dirty="0" smtClean="0">
                <a:solidFill>
                  <a:schemeClr val="tx1"/>
                </a:solidFill>
                <a:latin typeface="Arial Narrow" panose="020B0606020202030204" pitchFamily="34" charset="0"/>
              </a:rPr>
              <a:t>that:</a:t>
            </a:r>
            <a:endParaRPr lang="en-US" dirty="0">
              <a:solidFill>
                <a:schemeClr val="tx1"/>
              </a:solidFill>
              <a:latin typeface="Arial Narrow" panose="020B0606020202030204" pitchFamily="34" charset="0"/>
            </a:endParaRPr>
          </a:p>
        </p:txBody>
      </p:sp>
      <p:sp>
        <p:nvSpPr>
          <p:cNvPr id="4" name="Content Placeholder 3"/>
          <p:cNvSpPr>
            <a:spLocks noGrp="1"/>
          </p:cNvSpPr>
          <p:nvPr>
            <p:ph sz="half" idx="2"/>
          </p:nvPr>
        </p:nvSpPr>
        <p:spPr>
          <a:xfrm>
            <a:off x="1295400" y="2653326"/>
            <a:ext cx="6005052" cy="3142790"/>
          </a:xfrm>
        </p:spPr>
        <p:txBody>
          <a:bodyPr>
            <a:normAutofit fontScale="92500" lnSpcReduction="10000"/>
          </a:bodyPr>
          <a:lstStyle/>
          <a:p>
            <a:pPr marL="457200" indent="-457200">
              <a:buFont typeface="+mj-lt"/>
              <a:buAutoNum type="alphaUcPeriod"/>
            </a:pPr>
            <a:r>
              <a:rPr lang="en-US" dirty="0" smtClean="0">
                <a:latin typeface="Arial Narrow" panose="020B0606020202030204" pitchFamily="34" charset="0"/>
              </a:rPr>
              <a:t>American </a:t>
            </a:r>
            <a:r>
              <a:rPr lang="en-US" dirty="0">
                <a:latin typeface="Arial Narrow" panose="020B0606020202030204" pitchFamily="34" charset="0"/>
              </a:rPr>
              <a:t>military might should be unrivaled in the world</a:t>
            </a:r>
            <a:r>
              <a:rPr lang="en-US" dirty="0" smtClean="0">
                <a:latin typeface="Arial Narrow" panose="020B0606020202030204" pitchFamily="34" charset="0"/>
              </a:rPr>
              <a:t>.</a:t>
            </a:r>
            <a:r>
              <a:rPr lang="en-US" dirty="0">
                <a:latin typeface="Arial Narrow" panose="020B0606020202030204" pitchFamily="34" charset="0"/>
              </a:rPr>
              <a:t>	</a:t>
            </a:r>
          </a:p>
          <a:p>
            <a:pPr marL="457200" indent="-457200">
              <a:buFont typeface="+mj-lt"/>
              <a:buAutoNum type="alphaUcPeriod"/>
            </a:pPr>
            <a:r>
              <a:rPr lang="en-US" dirty="0">
                <a:latin typeface="Arial Narrow" panose="020B0606020202030204" pitchFamily="34" charset="0"/>
              </a:rPr>
              <a:t>European imperialism threatened to harm less-developed nations in Asia and Africa</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the nation was destined to expand overseas and spread its civilization to others</a:t>
            </a:r>
            <a:r>
              <a:rPr lang="en-US" dirty="0" smtClean="0">
                <a:latin typeface="Arial Narrow" panose="020B0606020202030204" pitchFamily="34" charset="0"/>
              </a:rPr>
              <a:t>.</a:t>
            </a:r>
            <a:endParaRPr lang="en-US" dirty="0">
              <a:latin typeface="Arial Narrow" panose="020B0606020202030204" pitchFamily="34" charset="0"/>
            </a:endParaRPr>
          </a:p>
          <a:p>
            <a:pPr marL="457200" indent="-457200">
              <a:buFont typeface="+mj-lt"/>
              <a:buAutoNum type="alphaUcPeriod"/>
            </a:pPr>
            <a:r>
              <a:rPr lang="en-US" dirty="0">
                <a:latin typeface="Arial Narrow" panose="020B0606020202030204" pitchFamily="34" charset="0"/>
              </a:rPr>
              <a:t>the United States had much to learn from less-developed nations.</a:t>
            </a:r>
          </a:p>
        </p:txBody>
      </p:sp>
    </p:spTree>
    <p:extLst>
      <p:ext uri="{BB962C8B-B14F-4D97-AF65-F5344CB8AC3E}">
        <p14:creationId xmlns:p14="http://schemas.microsoft.com/office/powerpoint/2010/main" val="4150995123"/>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462090" y="810569"/>
            <a:ext cx="9601196" cy="846668"/>
          </a:xfrm>
        </p:spPr>
        <p:txBody>
          <a:bodyPr>
            <a:normAutofit/>
          </a:bodyPr>
          <a:lstStyle/>
          <a:p>
            <a:r>
              <a:rPr lang="en-US" sz="4000" dirty="0" smtClean="0"/>
              <a:t>FLOW OF OUR LESSON</a:t>
            </a:r>
            <a:endParaRPr lang="en-US" sz="4000" dirty="0"/>
          </a:p>
        </p:txBody>
      </p:sp>
      <p:sp>
        <p:nvSpPr>
          <p:cNvPr id="3" name="Content Placeholder 2"/>
          <p:cNvSpPr>
            <a:spLocks noGrp="1"/>
          </p:cNvSpPr>
          <p:nvPr>
            <p:ph idx="1"/>
          </p:nvPr>
        </p:nvSpPr>
        <p:spPr/>
        <p:txBody>
          <a:bodyPr/>
          <a:lstStyle/>
          <a:p>
            <a:pPr marL="0" indent="0">
              <a:buNone/>
            </a:pPr>
            <a:endParaRPr lang="en-US" dirty="0"/>
          </a:p>
        </p:txBody>
      </p:sp>
      <p:graphicFrame>
        <p:nvGraphicFramePr>
          <p:cNvPr id="4" name="Content Placeholder 4" descr="Step Down Process" title="SmartArt"/>
          <p:cNvGraphicFramePr>
            <a:graphicFrameLocks/>
          </p:cNvGraphicFramePr>
          <p:nvPr>
            <p:extLst>
              <p:ext uri="{D42A27DB-BD31-4B8C-83A1-F6EECF244321}">
                <p14:modId xmlns:p14="http://schemas.microsoft.com/office/powerpoint/2010/main" val="2657901974"/>
              </p:ext>
            </p:extLst>
          </p:nvPr>
        </p:nvGraphicFramePr>
        <p:xfrm>
          <a:off x="627063" y="1462505"/>
          <a:ext cx="9940923" cy="44133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0292012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20515" y="545007"/>
            <a:ext cx="6493336" cy="617247"/>
          </a:xfrm>
        </p:spPr>
        <p:txBody>
          <a:bodyPr>
            <a:normAutofit fontScale="90000"/>
          </a:bodyPr>
          <a:lstStyle/>
          <a:p>
            <a:r>
              <a:rPr lang="en-US" dirty="0" smtClean="0"/>
              <a:t>CONTENT APPLICATION  Cartoon Analysis “I Do”</a:t>
            </a:r>
            <a:endParaRPr lang="en-US" dirty="0"/>
          </a:p>
        </p:txBody>
      </p:sp>
      <p:pic>
        <p:nvPicPr>
          <p:cNvPr id="6" name="Content Placeholder 5"/>
          <p:cNvPicPr>
            <a:picLocks noGrp="1" noChangeAspect="1"/>
          </p:cNvPicPr>
          <p:nvPr>
            <p:ph idx="1"/>
          </p:nvPr>
        </p:nvPicPr>
        <p:blipFill>
          <a:blip r:embed="rId2"/>
          <a:stretch>
            <a:fillRect/>
          </a:stretch>
        </p:blipFill>
        <p:spPr>
          <a:xfrm>
            <a:off x="3279622" y="1327354"/>
            <a:ext cx="7796417" cy="4630445"/>
          </a:xfrm>
          <a:prstGeom prst="rect">
            <a:avLst/>
          </a:prstGeom>
        </p:spPr>
      </p:pic>
      <p:sp>
        <p:nvSpPr>
          <p:cNvPr id="5" name="Text Placeholder 4"/>
          <p:cNvSpPr>
            <a:spLocks noGrp="1"/>
          </p:cNvSpPr>
          <p:nvPr>
            <p:ph type="body" sz="half" idx="2"/>
          </p:nvPr>
        </p:nvSpPr>
        <p:spPr>
          <a:xfrm>
            <a:off x="985021" y="872884"/>
            <a:ext cx="2127815" cy="2180579"/>
          </a:xfrm>
        </p:spPr>
        <p:txBody>
          <a:bodyPr>
            <a:noAutofit/>
          </a:bodyPr>
          <a:lstStyle/>
          <a:p>
            <a:pPr marL="285750" indent="-285750" algn="l">
              <a:buFont typeface="Arial" panose="020B0604020202020204" pitchFamily="34" charset="0"/>
              <a:buChar char="•"/>
            </a:pPr>
            <a:r>
              <a:rPr lang="en-US" sz="1800" b="1" dirty="0" smtClean="0">
                <a:latin typeface="Arial Narrow" panose="020B0606020202030204" pitchFamily="34" charset="0"/>
              </a:rPr>
              <a:t>Symbolism</a:t>
            </a:r>
          </a:p>
          <a:p>
            <a:pPr marL="742950" lvl="1" indent="-285750">
              <a:buFont typeface="Arial" panose="020B0604020202020204" pitchFamily="34" charset="0"/>
              <a:buChar char="•"/>
            </a:pPr>
            <a:r>
              <a:rPr lang="en-US" sz="1400" dirty="0" smtClean="0">
                <a:latin typeface="Arial Narrow" panose="020B0606020202030204" pitchFamily="34" charset="0"/>
              </a:rPr>
              <a:t>Uncle Sam</a:t>
            </a:r>
          </a:p>
          <a:p>
            <a:pPr marL="742950" lvl="1" indent="-285750">
              <a:buFont typeface="Arial" panose="020B0604020202020204" pitchFamily="34" charset="0"/>
              <a:buChar char="•"/>
            </a:pPr>
            <a:r>
              <a:rPr lang="en-US" sz="1400" dirty="0" smtClean="0">
                <a:latin typeface="Arial Narrow" panose="020B0606020202030204" pitchFamily="34" charset="0"/>
              </a:rPr>
              <a:t>“Ages &amp; Stages”</a:t>
            </a:r>
          </a:p>
          <a:p>
            <a:pPr marL="742950" lvl="1" indent="-285750">
              <a:buFont typeface="Arial" panose="020B0604020202020204" pitchFamily="34" charset="0"/>
              <a:buChar char="•"/>
            </a:pPr>
            <a:r>
              <a:rPr lang="en-US" sz="1400" dirty="0" smtClean="0">
                <a:latin typeface="Arial Narrow" panose="020B0606020202030204" pitchFamily="34" charset="0"/>
              </a:rPr>
              <a:t>The Hat</a:t>
            </a:r>
          </a:p>
          <a:p>
            <a:pPr marL="742950" lvl="1" indent="-285750">
              <a:buFont typeface="Arial" panose="020B0604020202020204" pitchFamily="34" charset="0"/>
              <a:buChar char="•"/>
            </a:pPr>
            <a:r>
              <a:rPr lang="en-US" sz="1400" dirty="0" smtClean="0">
                <a:latin typeface="Arial Narrow" panose="020B0606020202030204" pitchFamily="34" charset="0"/>
              </a:rPr>
              <a:t>Hands</a:t>
            </a:r>
            <a:endParaRPr lang="en-US" sz="1800" dirty="0" smtClean="0">
              <a:latin typeface="Arial Narrow" panose="020B0606020202030204" pitchFamily="34" charset="0"/>
            </a:endParaRPr>
          </a:p>
          <a:p>
            <a:pPr marL="285750" indent="-285750" algn="l">
              <a:buFont typeface="Arial" panose="020B0604020202020204" pitchFamily="34" charset="0"/>
              <a:buChar char="•"/>
            </a:pPr>
            <a:r>
              <a:rPr lang="en-US" sz="1800" b="1" dirty="0" smtClean="0">
                <a:latin typeface="Arial Narrow" panose="020B0606020202030204" pitchFamily="34" charset="0"/>
              </a:rPr>
              <a:t>Exaggeration</a:t>
            </a:r>
          </a:p>
          <a:p>
            <a:pPr marL="742950" lvl="1" indent="-285750">
              <a:buFont typeface="Arial" panose="020B0604020202020204" pitchFamily="34" charset="0"/>
              <a:buChar char="•"/>
            </a:pPr>
            <a:r>
              <a:rPr lang="en-US" sz="1400" dirty="0" smtClean="0">
                <a:latin typeface="Arial Narrow" panose="020B0606020202030204" pitchFamily="34" charset="0"/>
              </a:rPr>
              <a:t>Weight Gain</a:t>
            </a:r>
          </a:p>
          <a:p>
            <a:pPr marL="742950" lvl="1" indent="-285750">
              <a:buFont typeface="Arial" panose="020B0604020202020204" pitchFamily="34" charset="0"/>
              <a:buChar char="•"/>
            </a:pPr>
            <a:r>
              <a:rPr lang="en-US" sz="1400" dirty="0" smtClean="0">
                <a:latin typeface="Arial Narrow" panose="020B0606020202030204" pitchFamily="34" charset="0"/>
              </a:rPr>
              <a:t>Facial Expressions</a:t>
            </a:r>
            <a:endParaRPr lang="en-US" dirty="0" smtClean="0">
              <a:latin typeface="Arial Narrow" panose="020B0606020202030204" pitchFamily="34" charset="0"/>
            </a:endParaRPr>
          </a:p>
          <a:p>
            <a:pPr marL="285750" indent="-285750" algn="l">
              <a:buFont typeface="Arial" panose="020B0604020202020204" pitchFamily="34" charset="0"/>
              <a:buChar char="•"/>
            </a:pPr>
            <a:r>
              <a:rPr lang="en-US" sz="1800" b="1" dirty="0" smtClean="0">
                <a:latin typeface="Arial Narrow" panose="020B0606020202030204" pitchFamily="34" charset="0"/>
              </a:rPr>
              <a:t>Analogy</a:t>
            </a:r>
          </a:p>
          <a:p>
            <a:pPr marL="742950" lvl="1" indent="-285750">
              <a:buFont typeface="Arial" panose="020B0604020202020204" pitchFamily="34" charset="0"/>
              <a:buChar char="•"/>
            </a:pPr>
            <a:r>
              <a:rPr lang="en-US" sz="1400" dirty="0" smtClean="0">
                <a:latin typeface="Arial Narrow" panose="020B0606020202030204" pitchFamily="34" charset="0"/>
              </a:rPr>
              <a:t>Growth &amp; Development</a:t>
            </a:r>
          </a:p>
          <a:p>
            <a:pPr marL="285750" indent="-285750" algn="l">
              <a:buFont typeface="Arial" panose="020B0604020202020204" pitchFamily="34" charset="0"/>
              <a:buChar char="•"/>
            </a:pPr>
            <a:r>
              <a:rPr lang="en-US" sz="1800" b="1" dirty="0" smtClean="0">
                <a:latin typeface="Arial Narrow" panose="020B0606020202030204" pitchFamily="34" charset="0"/>
              </a:rPr>
              <a:t>Labeling</a:t>
            </a:r>
          </a:p>
          <a:p>
            <a:pPr marL="742950" lvl="1" indent="-285750">
              <a:buFont typeface="Arial" panose="020B0604020202020204" pitchFamily="34" charset="0"/>
              <a:buChar char="•"/>
            </a:pPr>
            <a:r>
              <a:rPr lang="en-US" sz="1400" dirty="0" smtClean="0">
                <a:latin typeface="Arial Narrow" panose="020B0606020202030204" pitchFamily="34" charset="0"/>
              </a:rPr>
              <a:t>Timeline</a:t>
            </a:r>
          </a:p>
          <a:p>
            <a:pPr marL="742950" lvl="1" indent="-285750">
              <a:buFont typeface="Arial" panose="020B0604020202020204" pitchFamily="34" charset="0"/>
              <a:buChar char="•"/>
            </a:pPr>
            <a:r>
              <a:rPr lang="en-US" sz="1400" dirty="0" smtClean="0">
                <a:latin typeface="Arial Narrow" panose="020B0606020202030204" pitchFamily="34" charset="0"/>
              </a:rPr>
              <a:t>Shirt Sleeves-Countries</a:t>
            </a:r>
          </a:p>
          <a:p>
            <a:pPr marL="285750" indent="-285750" algn="l">
              <a:buFont typeface="Arial" panose="020B0604020202020204" pitchFamily="34" charset="0"/>
              <a:buChar char="•"/>
            </a:pPr>
            <a:endParaRPr lang="en-US" sz="1800" dirty="0">
              <a:latin typeface="Arial Narrow" panose="020B0606020202030204" pitchFamily="34" charset="0"/>
            </a:endParaRPr>
          </a:p>
        </p:txBody>
      </p:sp>
    </p:spTree>
    <p:extLst>
      <p:ext uri="{BB962C8B-B14F-4D97-AF65-F5344CB8AC3E}">
        <p14:creationId xmlns:p14="http://schemas.microsoft.com/office/powerpoint/2010/main" val="1486403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3" presetClass="entr" presetSubtype="16" fill="hold" grpId="0" nodeType="withEffect">
                                  <p:stCondLst>
                                    <p:cond delay="0"/>
                                  </p:stCondLst>
                                  <p:childTnLst>
                                    <p:set>
                                      <p:cBhvr>
                                        <p:cTn id="10" dur="1" fill="hold">
                                          <p:stCondLst>
                                            <p:cond delay="0"/>
                                          </p:stCondLst>
                                        </p:cTn>
                                        <p:tgtEl>
                                          <p:spTgt spid="5">
                                            <p:txEl>
                                              <p:pRg st="3" end="3"/>
                                            </p:txEl>
                                          </p:spTgt>
                                        </p:tgtEl>
                                        <p:attrNameLst>
                                          <p:attrName>style.visibility</p:attrName>
                                        </p:attrNameLst>
                                      </p:cBhvr>
                                      <p:to>
                                        <p:strVal val="visible"/>
                                      </p:to>
                                    </p:set>
                                    <p:anim calcmode="lin" valueType="num">
                                      <p:cBhvr>
                                        <p:cTn id="11" dur="500" fill="hold"/>
                                        <p:tgtEl>
                                          <p:spTgt spid="5">
                                            <p:txEl>
                                              <p:pRg st="3" end="3"/>
                                            </p:txEl>
                                          </p:spTgt>
                                        </p:tgtEl>
                                        <p:attrNameLst>
                                          <p:attrName>ppt_w</p:attrName>
                                        </p:attrNameLst>
                                      </p:cBhvr>
                                      <p:tavLst>
                                        <p:tav tm="0">
                                          <p:val>
                                            <p:fltVal val="0"/>
                                          </p:val>
                                        </p:tav>
                                        <p:tav tm="100000">
                                          <p:val>
                                            <p:strVal val="#ppt_w"/>
                                          </p:val>
                                        </p:tav>
                                      </p:tavLst>
                                    </p:anim>
                                    <p:anim calcmode="lin" valueType="num">
                                      <p:cBhvr>
                                        <p:cTn id="12" dur="500" fill="hold"/>
                                        <p:tgtEl>
                                          <p:spTgt spid="5">
                                            <p:txEl>
                                              <p:pRg st="3" end="3"/>
                                            </p:txEl>
                                          </p:spTgt>
                                        </p:tgtEl>
                                        <p:attrNameLst>
                                          <p:attrName>ppt_h</p:attrName>
                                        </p:attrNameLst>
                                      </p:cBhvr>
                                      <p:tavLst>
                                        <p:tav tm="0">
                                          <p:val>
                                            <p:fltVal val="0"/>
                                          </p:val>
                                        </p:tav>
                                        <p:tav tm="100000">
                                          <p:val>
                                            <p:strVal val="#ppt_h"/>
                                          </p:val>
                                        </p:tav>
                                      </p:tavLst>
                                    </p:anim>
                                  </p:childTnLst>
                                </p:cTn>
                              </p:par>
                              <p:par>
                                <p:cTn id="13" presetID="23" presetClass="entr" presetSubtype="16" fill="hold" grpId="0" nodeType="with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anim calcmode="lin" valueType="num">
                                      <p:cBhvr>
                                        <p:cTn id="15" dur="500" fill="hold"/>
                                        <p:tgtEl>
                                          <p:spTgt spid="5">
                                            <p:txEl>
                                              <p:pRg st="4" end="4"/>
                                            </p:txEl>
                                          </p:spTgt>
                                        </p:tgtEl>
                                        <p:attrNameLst>
                                          <p:attrName>ppt_w</p:attrName>
                                        </p:attrNameLst>
                                      </p:cBhvr>
                                      <p:tavLst>
                                        <p:tav tm="0">
                                          <p:val>
                                            <p:fltVal val="0"/>
                                          </p:val>
                                        </p:tav>
                                        <p:tav tm="100000">
                                          <p:val>
                                            <p:strVal val="#ppt_w"/>
                                          </p:val>
                                        </p:tav>
                                      </p:tavLst>
                                    </p:anim>
                                    <p:anim calcmode="lin" valueType="num">
                                      <p:cBhvr>
                                        <p:cTn id="16" dur="500" fill="hold"/>
                                        <p:tgtEl>
                                          <p:spTgt spid="5">
                                            <p:txEl>
                                              <p:pRg st="4" end="4"/>
                                            </p:txEl>
                                          </p:spTgt>
                                        </p:tgtEl>
                                        <p:attrNameLst>
                                          <p:attrName>ppt_h</p:attrName>
                                        </p:attrNameLst>
                                      </p:cBhvr>
                                      <p:tavLst>
                                        <p:tav tm="0">
                                          <p:val>
                                            <p:fltVal val="0"/>
                                          </p:val>
                                        </p:tav>
                                        <p:tav tm="100000">
                                          <p:val>
                                            <p:strVal val="#ppt_h"/>
                                          </p:val>
                                        </p:tav>
                                      </p:tavLst>
                                    </p:anim>
                                  </p:childTnLst>
                                </p:cTn>
                              </p:par>
                              <p:par>
                                <p:cTn id="17" presetID="23" presetClass="entr" presetSubtype="16" fill="hold" grpId="0" nodeType="with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anim calcmode="lin" valueType="num">
                                      <p:cBhvr>
                                        <p:cTn id="19" dur="500" fill="hold"/>
                                        <p:tgtEl>
                                          <p:spTgt spid="5">
                                            <p:txEl>
                                              <p:pRg st="2" end="2"/>
                                            </p:txEl>
                                          </p:spTgt>
                                        </p:tgtEl>
                                        <p:attrNameLst>
                                          <p:attrName>ppt_w</p:attrName>
                                        </p:attrNameLst>
                                      </p:cBhvr>
                                      <p:tavLst>
                                        <p:tav tm="0">
                                          <p:val>
                                            <p:fltVal val="0"/>
                                          </p:val>
                                        </p:tav>
                                        <p:tav tm="100000">
                                          <p:val>
                                            <p:strVal val="#ppt_w"/>
                                          </p:val>
                                        </p:tav>
                                      </p:tavLst>
                                    </p:anim>
                                    <p:anim calcmode="lin" valueType="num">
                                      <p:cBhvr>
                                        <p:cTn id="20" dur="500" fill="hold"/>
                                        <p:tgtEl>
                                          <p:spTgt spid="5">
                                            <p:txEl>
                                              <p:pRg st="2" end="2"/>
                                            </p:txEl>
                                          </p:spTgt>
                                        </p:tgtEl>
                                        <p:attrNameLst>
                                          <p:attrName>ppt_h</p:attrName>
                                        </p:attrNameLst>
                                      </p:cBhvr>
                                      <p:tavLst>
                                        <p:tav tm="0">
                                          <p:val>
                                            <p:fltVal val="0"/>
                                          </p:val>
                                        </p:tav>
                                        <p:tav tm="100000">
                                          <p:val>
                                            <p:strVal val="#ppt_h"/>
                                          </p:val>
                                        </p:tav>
                                      </p:tavLst>
                                    </p:anim>
                                  </p:childTnLst>
                                </p:cTn>
                              </p:par>
                              <p:par>
                                <p:cTn id="21" presetID="23" presetClass="entr" presetSubtype="16" fill="hold" grpId="0" nodeType="withEffect">
                                  <p:stCondLst>
                                    <p:cond delay="0"/>
                                  </p:stCondLst>
                                  <p:childTnLst>
                                    <p:set>
                                      <p:cBhvr>
                                        <p:cTn id="22" dur="1" fill="hold">
                                          <p:stCondLst>
                                            <p:cond delay="0"/>
                                          </p:stCondLst>
                                        </p:cTn>
                                        <p:tgtEl>
                                          <p:spTgt spid="5">
                                            <p:txEl>
                                              <p:pRg st="1" end="1"/>
                                            </p:txEl>
                                          </p:spTgt>
                                        </p:tgtEl>
                                        <p:attrNameLst>
                                          <p:attrName>style.visibility</p:attrName>
                                        </p:attrNameLst>
                                      </p:cBhvr>
                                      <p:to>
                                        <p:strVal val="visible"/>
                                      </p:to>
                                    </p:set>
                                    <p:anim calcmode="lin" valueType="num">
                                      <p:cBhvr>
                                        <p:cTn id="23" dur="500" fill="hold"/>
                                        <p:tgtEl>
                                          <p:spTgt spid="5">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5">
                                            <p:txEl>
                                              <p:pRg st="1" end="1"/>
                                            </p:txEl>
                                          </p:spTgt>
                                        </p:tgtEl>
                                        <p:attrNameLst>
                                          <p:attrName>ppt_h</p:attrName>
                                        </p:attrNameLst>
                                      </p:cBhvr>
                                      <p:tavLst>
                                        <p:tav tm="0">
                                          <p:val>
                                            <p:fltVal val="0"/>
                                          </p:val>
                                        </p:tav>
                                        <p:tav tm="100000">
                                          <p:val>
                                            <p:strVal val="#ppt_h"/>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5">
                                            <p:txEl>
                                              <p:pRg st="5" end="5"/>
                                            </p:txEl>
                                          </p:spTgt>
                                        </p:tgtEl>
                                        <p:attrNameLst>
                                          <p:attrName>style.visibility</p:attrName>
                                        </p:attrNameLst>
                                      </p:cBhvr>
                                      <p:to>
                                        <p:strVal val="visible"/>
                                      </p:to>
                                    </p:set>
                                    <p:anim calcmode="lin" valueType="num">
                                      <p:cBhvr additive="base">
                                        <p:cTn id="29" dur="500" fill="hold"/>
                                        <p:tgtEl>
                                          <p:spTgt spid="5">
                                            <p:txEl>
                                              <p:pRg st="5" end="5"/>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5" end="5"/>
                                            </p:txEl>
                                          </p:spTgt>
                                        </p:tgtEl>
                                        <p:attrNameLst>
                                          <p:attrName>ppt_y</p:attrName>
                                        </p:attrNameLst>
                                      </p:cBhvr>
                                      <p:tavLst>
                                        <p:tav tm="0">
                                          <p:val>
                                            <p:strVal val="1+#ppt_h/2"/>
                                          </p:val>
                                        </p:tav>
                                        <p:tav tm="100000">
                                          <p:val>
                                            <p:strVal val="#ppt_y"/>
                                          </p:val>
                                        </p:tav>
                                      </p:tavLst>
                                    </p:anim>
                                  </p:childTnLst>
                                </p:cTn>
                              </p:par>
                              <p:par>
                                <p:cTn id="31" presetID="23" presetClass="entr" presetSubtype="16" fill="hold" grpId="0" nodeType="withEffect">
                                  <p:stCondLst>
                                    <p:cond delay="0"/>
                                  </p:stCondLst>
                                  <p:childTnLst>
                                    <p:set>
                                      <p:cBhvr>
                                        <p:cTn id="32" dur="1" fill="hold">
                                          <p:stCondLst>
                                            <p:cond delay="0"/>
                                          </p:stCondLst>
                                        </p:cTn>
                                        <p:tgtEl>
                                          <p:spTgt spid="5">
                                            <p:txEl>
                                              <p:pRg st="6" end="6"/>
                                            </p:txEl>
                                          </p:spTgt>
                                        </p:tgtEl>
                                        <p:attrNameLst>
                                          <p:attrName>style.visibility</p:attrName>
                                        </p:attrNameLst>
                                      </p:cBhvr>
                                      <p:to>
                                        <p:strVal val="visible"/>
                                      </p:to>
                                    </p:set>
                                    <p:anim calcmode="lin" valueType="num">
                                      <p:cBhvr>
                                        <p:cTn id="33" dur="500" fill="hold"/>
                                        <p:tgtEl>
                                          <p:spTgt spid="5">
                                            <p:txEl>
                                              <p:pRg st="6" end="6"/>
                                            </p:txEl>
                                          </p:spTgt>
                                        </p:tgtEl>
                                        <p:attrNameLst>
                                          <p:attrName>ppt_w</p:attrName>
                                        </p:attrNameLst>
                                      </p:cBhvr>
                                      <p:tavLst>
                                        <p:tav tm="0">
                                          <p:val>
                                            <p:fltVal val="0"/>
                                          </p:val>
                                        </p:tav>
                                        <p:tav tm="100000">
                                          <p:val>
                                            <p:strVal val="#ppt_w"/>
                                          </p:val>
                                        </p:tav>
                                      </p:tavLst>
                                    </p:anim>
                                    <p:anim calcmode="lin" valueType="num">
                                      <p:cBhvr>
                                        <p:cTn id="34" dur="500" fill="hold"/>
                                        <p:tgtEl>
                                          <p:spTgt spid="5">
                                            <p:txEl>
                                              <p:pRg st="6" end="6"/>
                                            </p:txEl>
                                          </p:spTgt>
                                        </p:tgtEl>
                                        <p:attrNameLst>
                                          <p:attrName>ppt_h</p:attrName>
                                        </p:attrNameLst>
                                      </p:cBhvr>
                                      <p:tavLst>
                                        <p:tav tm="0">
                                          <p:val>
                                            <p:fltVal val="0"/>
                                          </p:val>
                                        </p:tav>
                                        <p:tav tm="100000">
                                          <p:val>
                                            <p:strVal val="#ppt_h"/>
                                          </p:val>
                                        </p:tav>
                                      </p:tavLst>
                                    </p:anim>
                                  </p:childTnLst>
                                </p:cTn>
                              </p:par>
                              <p:par>
                                <p:cTn id="35" presetID="23" presetClass="entr" presetSubtype="16" fill="hold" grpId="0" nodeType="withEffect">
                                  <p:stCondLst>
                                    <p:cond delay="0"/>
                                  </p:stCondLst>
                                  <p:childTnLst>
                                    <p:set>
                                      <p:cBhvr>
                                        <p:cTn id="36" dur="1" fill="hold">
                                          <p:stCondLst>
                                            <p:cond delay="0"/>
                                          </p:stCondLst>
                                        </p:cTn>
                                        <p:tgtEl>
                                          <p:spTgt spid="5">
                                            <p:txEl>
                                              <p:pRg st="7" end="7"/>
                                            </p:txEl>
                                          </p:spTgt>
                                        </p:tgtEl>
                                        <p:attrNameLst>
                                          <p:attrName>style.visibility</p:attrName>
                                        </p:attrNameLst>
                                      </p:cBhvr>
                                      <p:to>
                                        <p:strVal val="visible"/>
                                      </p:to>
                                    </p:set>
                                    <p:anim calcmode="lin" valueType="num">
                                      <p:cBhvr>
                                        <p:cTn id="37" dur="500" fill="hold"/>
                                        <p:tgtEl>
                                          <p:spTgt spid="5">
                                            <p:txEl>
                                              <p:pRg st="7" end="7"/>
                                            </p:txEl>
                                          </p:spTgt>
                                        </p:tgtEl>
                                        <p:attrNameLst>
                                          <p:attrName>ppt_w</p:attrName>
                                        </p:attrNameLst>
                                      </p:cBhvr>
                                      <p:tavLst>
                                        <p:tav tm="0">
                                          <p:val>
                                            <p:fltVal val="0"/>
                                          </p:val>
                                        </p:tav>
                                        <p:tav tm="100000">
                                          <p:val>
                                            <p:strVal val="#ppt_w"/>
                                          </p:val>
                                        </p:tav>
                                      </p:tavLst>
                                    </p:anim>
                                    <p:anim calcmode="lin" valueType="num">
                                      <p:cBhvr>
                                        <p:cTn id="38" dur="500" fill="hold"/>
                                        <p:tgtEl>
                                          <p:spTgt spid="5">
                                            <p:txEl>
                                              <p:pRg st="7" end="7"/>
                                            </p:txEl>
                                          </p:spTgt>
                                        </p:tgtEl>
                                        <p:attrNameLst>
                                          <p:attrName>ppt_h</p:attrName>
                                        </p:attrNameLst>
                                      </p:cBhvr>
                                      <p:tavLst>
                                        <p:tav tm="0">
                                          <p:val>
                                            <p:fltVal val="0"/>
                                          </p:val>
                                        </p:tav>
                                        <p:tav tm="100000">
                                          <p:val>
                                            <p:strVal val="#ppt_h"/>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5">
                                            <p:txEl>
                                              <p:pRg st="8" end="8"/>
                                            </p:txEl>
                                          </p:spTgt>
                                        </p:tgtEl>
                                        <p:attrNameLst>
                                          <p:attrName>style.visibility</p:attrName>
                                        </p:attrNameLst>
                                      </p:cBhvr>
                                      <p:to>
                                        <p:strVal val="visible"/>
                                      </p:to>
                                    </p:set>
                                    <p:anim calcmode="lin" valueType="num">
                                      <p:cBhvr additive="base">
                                        <p:cTn id="43" dur="500" fill="hold"/>
                                        <p:tgtEl>
                                          <p:spTgt spid="5">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5">
                                            <p:txEl>
                                              <p:pRg st="8" end="8"/>
                                            </p:txEl>
                                          </p:spTgt>
                                        </p:tgtEl>
                                        <p:attrNameLst>
                                          <p:attrName>ppt_y</p:attrName>
                                        </p:attrNameLst>
                                      </p:cBhvr>
                                      <p:tavLst>
                                        <p:tav tm="0">
                                          <p:val>
                                            <p:strVal val="1+#ppt_h/2"/>
                                          </p:val>
                                        </p:tav>
                                        <p:tav tm="100000">
                                          <p:val>
                                            <p:strVal val="#ppt_y"/>
                                          </p:val>
                                        </p:tav>
                                      </p:tavLst>
                                    </p:anim>
                                  </p:childTnLst>
                                </p:cTn>
                              </p:par>
                              <p:par>
                                <p:cTn id="45" presetID="23" presetClass="entr" presetSubtype="16" fill="hold" grpId="0" nodeType="withEffect">
                                  <p:stCondLst>
                                    <p:cond delay="0"/>
                                  </p:stCondLst>
                                  <p:childTnLst>
                                    <p:set>
                                      <p:cBhvr>
                                        <p:cTn id="46" dur="1" fill="hold">
                                          <p:stCondLst>
                                            <p:cond delay="0"/>
                                          </p:stCondLst>
                                        </p:cTn>
                                        <p:tgtEl>
                                          <p:spTgt spid="5">
                                            <p:txEl>
                                              <p:pRg st="9" end="9"/>
                                            </p:txEl>
                                          </p:spTgt>
                                        </p:tgtEl>
                                        <p:attrNameLst>
                                          <p:attrName>style.visibility</p:attrName>
                                        </p:attrNameLst>
                                      </p:cBhvr>
                                      <p:to>
                                        <p:strVal val="visible"/>
                                      </p:to>
                                    </p:set>
                                    <p:anim calcmode="lin" valueType="num">
                                      <p:cBhvr>
                                        <p:cTn id="47" dur="500" fill="hold"/>
                                        <p:tgtEl>
                                          <p:spTgt spid="5">
                                            <p:txEl>
                                              <p:pRg st="9" end="9"/>
                                            </p:txEl>
                                          </p:spTgt>
                                        </p:tgtEl>
                                        <p:attrNameLst>
                                          <p:attrName>ppt_w</p:attrName>
                                        </p:attrNameLst>
                                      </p:cBhvr>
                                      <p:tavLst>
                                        <p:tav tm="0">
                                          <p:val>
                                            <p:fltVal val="0"/>
                                          </p:val>
                                        </p:tav>
                                        <p:tav tm="100000">
                                          <p:val>
                                            <p:strVal val="#ppt_w"/>
                                          </p:val>
                                        </p:tav>
                                      </p:tavLst>
                                    </p:anim>
                                    <p:anim calcmode="lin" valueType="num">
                                      <p:cBhvr>
                                        <p:cTn id="48" dur="500" fill="hold"/>
                                        <p:tgtEl>
                                          <p:spTgt spid="5">
                                            <p:txEl>
                                              <p:pRg st="9" end="9"/>
                                            </p:txEl>
                                          </p:spTgt>
                                        </p:tgtEl>
                                        <p:attrNameLst>
                                          <p:attrName>ppt_h</p:attrName>
                                        </p:attrNameLst>
                                      </p:cBhvr>
                                      <p:tavLst>
                                        <p:tav tm="0">
                                          <p:val>
                                            <p:fltVal val="0"/>
                                          </p:val>
                                        </p:tav>
                                        <p:tav tm="100000">
                                          <p:val>
                                            <p:strVal val="#ppt_h"/>
                                          </p:val>
                                        </p:tav>
                                      </p:tavLst>
                                    </p:anim>
                                  </p:childTnLst>
                                </p:cTn>
                              </p:par>
                            </p:childTnLst>
                          </p:cTn>
                        </p:par>
                      </p:childTnLst>
                    </p:cTn>
                  </p:par>
                  <p:par>
                    <p:cTn id="49" fill="hold">
                      <p:stCondLst>
                        <p:cond delay="indefinite"/>
                      </p:stCondLst>
                      <p:childTnLst>
                        <p:par>
                          <p:cTn id="50" fill="hold">
                            <p:stCondLst>
                              <p:cond delay="0"/>
                            </p:stCondLst>
                            <p:childTnLst>
                              <p:par>
                                <p:cTn id="51" presetID="2" presetClass="entr" presetSubtype="4" fill="hold" grpId="0" nodeType="clickEffect">
                                  <p:stCondLst>
                                    <p:cond delay="0"/>
                                  </p:stCondLst>
                                  <p:childTnLst>
                                    <p:set>
                                      <p:cBhvr>
                                        <p:cTn id="52" dur="1" fill="hold">
                                          <p:stCondLst>
                                            <p:cond delay="0"/>
                                          </p:stCondLst>
                                        </p:cTn>
                                        <p:tgtEl>
                                          <p:spTgt spid="5">
                                            <p:txEl>
                                              <p:pRg st="10" end="10"/>
                                            </p:txEl>
                                          </p:spTgt>
                                        </p:tgtEl>
                                        <p:attrNameLst>
                                          <p:attrName>style.visibility</p:attrName>
                                        </p:attrNameLst>
                                      </p:cBhvr>
                                      <p:to>
                                        <p:strVal val="visible"/>
                                      </p:to>
                                    </p:set>
                                    <p:anim calcmode="lin" valueType="num">
                                      <p:cBhvr additive="base">
                                        <p:cTn id="53" dur="500" fill="hold"/>
                                        <p:tgtEl>
                                          <p:spTgt spid="5">
                                            <p:txEl>
                                              <p:pRg st="10" end="10"/>
                                            </p:txEl>
                                          </p:spTgt>
                                        </p:tgtEl>
                                        <p:attrNameLst>
                                          <p:attrName>ppt_x</p:attrName>
                                        </p:attrNameLst>
                                      </p:cBhvr>
                                      <p:tavLst>
                                        <p:tav tm="0">
                                          <p:val>
                                            <p:strVal val="#ppt_x"/>
                                          </p:val>
                                        </p:tav>
                                        <p:tav tm="100000">
                                          <p:val>
                                            <p:strVal val="#ppt_x"/>
                                          </p:val>
                                        </p:tav>
                                      </p:tavLst>
                                    </p:anim>
                                    <p:anim calcmode="lin" valueType="num">
                                      <p:cBhvr additive="base">
                                        <p:cTn id="54" dur="500" fill="hold"/>
                                        <p:tgtEl>
                                          <p:spTgt spid="5">
                                            <p:txEl>
                                              <p:pRg st="10" end="10"/>
                                            </p:txEl>
                                          </p:spTgt>
                                        </p:tgtEl>
                                        <p:attrNameLst>
                                          <p:attrName>ppt_y</p:attrName>
                                        </p:attrNameLst>
                                      </p:cBhvr>
                                      <p:tavLst>
                                        <p:tav tm="0">
                                          <p:val>
                                            <p:strVal val="1+#ppt_h/2"/>
                                          </p:val>
                                        </p:tav>
                                        <p:tav tm="100000">
                                          <p:val>
                                            <p:strVal val="#ppt_y"/>
                                          </p:val>
                                        </p:tav>
                                      </p:tavLst>
                                    </p:anim>
                                  </p:childTnLst>
                                </p:cTn>
                              </p:par>
                              <p:par>
                                <p:cTn id="55" presetID="23" presetClass="entr" presetSubtype="16" fill="hold" grpId="0" nodeType="withEffect">
                                  <p:stCondLst>
                                    <p:cond delay="0"/>
                                  </p:stCondLst>
                                  <p:childTnLst>
                                    <p:set>
                                      <p:cBhvr>
                                        <p:cTn id="56" dur="1" fill="hold">
                                          <p:stCondLst>
                                            <p:cond delay="0"/>
                                          </p:stCondLst>
                                        </p:cTn>
                                        <p:tgtEl>
                                          <p:spTgt spid="5">
                                            <p:txEl>
                                              <p:pRg st="11" end="11"/>
                                            </p:txEl>
                                          </p:spTgt>
                                        </p:tgtEl>
                                        <p:attrNameLst>
                                          <p:attrName>style.visibility</p:attrName>
                                        </p:attrNameLst>
                                      </p:cBhvr>
                                      <p:to>
                                        <p:strVal val="visible"/>
                                      </p:to>
                                    </p:set>
                                    <p:anim calcmode="lin" valueType="num">
                                      <p:cBhvr>
                                        <p:cTn id="57" dur="500" fill="hold"/>
                                        <p:tgtEl>
                                          <p:spTgt spid="5">
                                            <p:txEl>
                                              <p:pRg st="11" end="11"/>
                                            </p:txEl>
                                          </p:spTgt>
                                        </p:tgtEl>
                                        <p:attrNameLst>
                                          <p:attrName>ppt_w</p:attrName>
                                        </p:attrNameLst>
                                      </p:cBhvr>
                                      <p:tavLst>
                                        <p:tav tm="0">
                                          <p:val>
                                            <p:fltVal val="0"/>
                                          </p:val>
                                        </p:tav>
                                        <p:tav tm="100000">
                                          <p:val>
                                            <p:strVal val="#ppt_w"/>
                                          </p:val>
                                        </p:tav>
                                      </p:tavLst>
                                    </p:anim>
                                    <p:anim calcmode="lin" valueType="num">
                                      <p:cBhvr>
                                        <p:cTn id="58" dur="500" fill="hold"/>
                                        <p:tgtEl>
                                          <p:spTgt spid="5">
                                            <p:txEl>
                                              <p:pRg st="11" end="11"/>
                                            </p:txEl>
                                          </p:spTgt>
                                        </p:tgtEl>
                                        <p:attrNameLst>
                                          <p:attrName>ppt_h</p:attrName>
                                        </p:attrNameLst>
                                      </p:cBhvr>
                                      <p:tavLst>
                                        <p:tav tm="0">
                                          <p:val>
                                            <p:fltVal val="0"/>
                                          </p:val>
                                        </p:tav>
                                        <p:tav tm="100000">
                                          <p:val>
                                            <p:strVal val="#ppt_h"/>
                                          </p:val>
                                        </p:tav>
                                      </p:tavLst>
                                    </p:anim>
                                  </p:childTnLst>
                                </p:cTn>
                              </p:par>
                              <p:par>
                                <p:cTn id="59" presetID="23" presetClass="entr" presetSubtype="16" fill="hold" grpId="0" nodeType="withEffect">
                                  <p:stCondLst>
                                    <p:cond delay="0"/>
                                  </p:stCondLst>
                                  <p:childTnLst>
                                    <p:set>
                                      <p:cBhvr>
                                        <p:cTn id="60" dur="1" fill="hold">
                                          <p:stCondLst>
                                            <p:cond delay="0"/>
                                          </p:stCondLst>
                                        </p:cTn>
                                        <p:tgtEl>
                                          <p:spTgt spid="5">
                                            <p:txEl>
                                              <p:pRg st="12" end="12"/>
                                            </p:txEl>
                                          </p:spTgt>
                                        </p:tgtEl>
                                        <p:attrNameLst>
                                          <p:attrName>style.visibility</p:attrName>
                                        </p:attrNameLst>
                                      </p:cBhvr>
                                      <p:to>
                                        <p:strVal val="visible"/>
                                      </p:to>
                                    </p:set>
                                    <p:anim calcmode="lin" valueType="num">
                                      <p:cBhvr>
                                        <p:cTn id="61" dur="500" fill="hold"/>
                                        <p:tgtEl>
                                          <p:spTgt spid="5">
                                            <p:txEl>
                                              <p:pRg st="12" end="12"/>
                                            </p:txEl>
                                          </p:spTgt>
                                        </p:tgtEl>
                                        <p:attrNameLst>
                                          <p:attrName>ppt_w</p:attrName>
                                        </p:attrNameLst>
                                      </p:cBhvr>
                                      <p:tavLst>
                                        <p:tav tm="0">
                                          <p:val>
                                            <p:fltVal val="0"/>
                                          </p:val>
                                        </p:tav>
                                        <p:tav tm="100000">
                                          <p:val>
                                            <p:strVal val="#ppt_w"/>
                                          </p:val>
                                        </p:tav>
                                      </p:tavLst>
                                    </p:anim>
                                    <p:anim calcmode="lin" valueType="num">
                                      <p:cBhvr>
                                        <p:cTn id="62" dur="500" fill="hold"/>
                                        <p:tgtEl>
                                          <p:spTgt spid="5">
                                            <p:txEl>
                                              <p:pRg st="12" end="12"/>
                                            </p:txEl>
                                          </p:spTgt>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1" y="814492"/>
            <a:ext cx="9601196" cy="1303867"/>
          </a:xfrm>
        </p:spPr>
        <p:txBody>
          <a:bodyPr>
            <a:normAutofit fontScale="90000"/>
          </a:bodyPr>
          <a:lstStyle/>
          <a:p>
            <a:r>
              <a:rPr lang="en-US" dirty="0" smtClean="0"/>
              <a:t>“I DO” Content Review:</a:t>
            </a:r>
            <a:br>
              <a:rPr lang="en-US" dirty="0" smtClean="0"/>
            </a:br>
            <a:r>
              <a:rPr lang="en-US" dirty="0" smtClean="0"/>
              <a:t>United States Motivations for Territorial Expansion</a:t>
            </a:r>
            <a:endParaRPr lang="en-US" dirty="0"/>
          </a:p>
        </p:txBody>
      </p:sp>
      <p:sp>
        <p:nvSpPr>
          <p:cNvPr id="3" name="Content Placeholder 2"/>
          <p:cNvSpPr>
            <a:spLocks noGrp="1"/>
          </p:cNvSpPr>
          <p:nvPr>
            <p:ph idx="1"/>
          </p:nvPr>
        </p:nvSpPr>
        <p:spPr>
          <a:xfrm>
            <a:off x="1097281" y="2435012"/>
            <a:ext cx="9601196" cy="3318936"/>
          </a:xfrm>
        </p:spPr>
        <p:txBody>
          <a:bodyPr>
            <a:normAutofit/>
          </a:bodyPr>
          <a:lstStyle/>
          <a:p>
            <a:pPr marL="457200" indent="-457200">
              <a:buFont typeface="+mj-lt"/>
              <a:buAutoNum type="arabicPeriod"/>
            </a:pPr>
            <a:r>
              <a:rPr lang="en-US" b="1" dirty="0" smtClean="0"/>
              <a:t>Economic Interest </a:t>
            </a:r>
            <a:r>
              <a:rPr lang="en-US" sz="1600" b="1" dirty="0" smtClean="0">
                <a:solidFill>
                  <a:srgbClr val="FF0000"/>
                </a:solidFill>
              </a:rPr>
              <a:t>(Economic)</a:t>
            </a:r>
          </a:p>
          <a:p>
            <a:pPr lvl="1"/>
            <a:r>
              <a:rPr lang="en-US" b="1" dirty="0" smtClean="0"/>
              <a:t>Raw Materials &amp; Goods</a:t>
            </a:r>
          </a:p>
          <a:p>
            <a:pPr lvl="1"/>
            <a:r>
              <a:rPr lang="en-US" b="1" dirty="0" smtClean="0"/>
              <a:t>Protected market from tariffs </a:t>
            </a:r>
          </a:p>
          <a:p>
            <a:pPr marL="457200" indent="-457200">
              <a:buFont typeface="+mj-lt"/>
              <a:buAutoNum type="arabicPeriod"/>
            </a:pPr>
            <a:r>
              <a:rPr lang="en-US" b="1" dirty="0" smtClean="0"/>
              <a:t>Coaling Stations </a:t>
            </a:r>
            <a:r>
              <a:rPr lang="en-US" sz="1600" b="1" dirty="0" smtClean="0">
                <a:solidFill>
                  <a:srgbClr val="FF0000"/>
                </a:solidFill>
              </a:rPr>
              <a:t>(Economic)</a:t>
            </a:r>
          </a:p>
          <a:p>
            <a:pPr lvl="1"/>
            <a:r>
              <a:rPr lang="en-US" b="1" dirty="0" smtClean="0"/>
              <a:t>Strategic location of territories allowed for easy refueling of cargo and naval ships</a:t>
            </a:r>
          </a:p>
          <a:p>
            <a:pPr lvl="1"/>
            <a:r>
              <a:rPr lang="en-US" b="1" dirty="0" smtClean="0"/>
              <a:t> Ease of transport</a:t>
            </a:r>
          </a:p>
        </p:txBody>
      </p:sp>
    </p:spTree>
    <p:extLst>
      <p:ext uri="{BB962C8B-B14F-4D97-AF65-F5344CB8AC3E}">
        <p14:creationId xmlns:p14="http://schemas.microsoft.com/office/powerpoint/2010/main" val="16747261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1" y="662091"/>
            <a:ext cx="9601196" cy="1303867"/>
          </a:xfrm>
        </p:spPr>
        <p:txBody>
          <a:bodyPr>
            <a:normAutofit/>
          </a:bodyPr>
          <a:lstStyle/>
          <a:p>
            <a:r>
              <a:rPr lang="en-US" sz="3600" dirty="0" smtClean="0"/>
              <a:t>“I DO” Content Review:</a:t>
            </a:r>
            <a:br>
              <a:rPr lang="en-US" sz="3600" dirty="0" smtClean="0"/>
            </a:br>
            <a:r>
              <a:rPr lang="en-US" sz="3600" dirty="0" smtClean="0"/>
              <a:t>United States Motivations for Territorial Expansion:</a:t>
            </a:r>
            <a:endParaRPr lang="en-US" sz="3600" dirty="0"/>
          </a:p>
        </p:txBody>
      </p:sp>
      <p:sp>
        <p:nvSpPr>
          <p:cNvPr id="3" name="Content Placeholder 2"/>
          <p:cNvSpPr>
            <a:spLocks noGrp="1"/>
          </p:cNvSpPr>
          <p:nvPr>
            <p:ph idx="1"/>
          </p:nvPr>
        </p:nvSpPr>
        <p:spPr>
          <a:xfrm>
            <a:off x="1143000" y="1965958"/>
            <a:ext cx="10149839" cy="3992881"/>
          </a:xfrm>
        </p:spPr>
        <p:txBody>
          <a:bodyPr>
            <a:noAutofit/>
          </a:bodyPr>
          <a:lstStyle/>
          <a:p>
            <a:pPr marL="914400" lvl="1" indent="-457200">
              <a:buFont typeface="+mj-lt"/>
              <a:buAutoNum type="arabicPeriod" startAt="3"/>
            </a:pPr>
            <a:endParaRPr lang="en-US" sz="1800" b="1" dirty="0" smtClean="0"/>
          </a:p>
          <a:p>
            <a:pPr marL="914400" lvl="1" indent="-457200">
              <a:buFont typeface="+mj-lt"/>
              <a:buAutoNum type="arabicPeriod" startAt="3"/>
            </a:pPr>
            <a:endParaRPr lang="en-US" sz="1800" b="1" dirty="0"/>
          </a:p>
          <a:p>
            <a:pPr marL="914400" lvl="1" indent="-457200">
              <a:buFont typeface="+mj-lt"/>
              <a:buAutoNum type="arabicPeriod" startAt="3"/>
            </a:pPr>
            <a:r>
              <a:rPr lang="en-US" sz="2400" b="1" dirty="0" smtClean="0"/>
              <a:t>Importance of Military Power </a:t>
            </a:r>
            <a:r>
              <a:rPr lang="en-US" sz="1600" b="1" dirty="0" smtClean="0">
                <a:solidFill>
                  <a:srgbClr val="FF0000"/>
                </a:solidFill>
              </a:rPr>
              <a:t>(Political)</a:t>
            </a:r>
          </a:p>
          <a:p>
            <a:pPr lvl="2"/>
            <a:r>
              <a:rPr lang="en-US" sz="2400" b="1" dirty="0" smtClean="0"/>
              <a:t>Develop the Navy to Increase Wealth and Power</a:t>
            </a:r>
          </a:p>
          <a:p>
            <a:pPr lvl="3"/>
            <a:r>
              <a:rPr lang="en-US" sz="2000" b="1" dirty="0" smtClean="0"/>
              <a:t>Placement of Naval Stations</a:t>
            </a:r>
          </a:p>
        </p:txBody>
      </p:sp>
    </p:spTree>
    <p:extLst>
      <p:ext uri="{BB962C8B-B14F-4D97-AF65-F5344CB8AC3E}">
        <p14:creationId xmlns:p14="http://schemas.microsoft.com/office/powerpoint/2010/main" val="178394309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alphaModFix amt="70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295401" y="662091"/>
            <a:ext cx="9601196" cy="1303867"/>
          </a:xfrm>
        </p:spPr>
        <p:txBody>
          <a:bodyPr>
            <a:normAutofit/>
          </a:bodyPr>
          <a:lstStyle/>
          <a:p>
            <a:r>
              <a:rPr lang="en-US" sz="3600" dirty="0" smtClean="0"/>
              <a:t>“I DO” Content Review:</a:t>
            </a:r>
            <a:br>
              <a:rPr lang="en-US" sz="3600" dirty="0" smtClean="0"/>
            </a:br>
            <a:r>
              <a:rPr lang="en-US" sz="3600" dirty="0" smtClean="0"/>
              <a:t>United States Motivations for Territorial Expansion:</a:t>
            </a:r>
            <a:endParaRPr lang="en-US" sz="3600" dirty="0"/>
          </a:p>
        </p:txBody>
      </p:sp>
      <p:sp>
        <p:nvSpPr>
          <p:cNvPr id="3" name="Content Placeholder 2"/>
          <p:cNvSpPr>
            <a:spLocks noGrp="1"/>
          </p:cNvSpPr>
          <p:nvPr>
            <p:ph idx="1"/>
          </p:nvPr>
        </p:nvSpPr>
        <p:spPr>
          <a:xfrm>
            <a:off x="1021079" y="2438398"/>
            <a:ext cx="10149839" cy="3992881"/>
          </a:xfrm>
        </p:spPr>
        <p:txBody>
          <a:bodyPr>
            <a:noAutofit/>
          </a:bodyPr>
          <a:lstStyle/>
          <a:p>
            <a:pPr marL="457200" indent="-457200">
              <a:buFont typeface="+mj-lt"/>
              <a:buAutoNum type="arabicPeriod" startAt="4"/>
            </a:pPr>
            <a:r>
              <a:rPr lang="en-US" b="1" dirty="0" smtClean="0"/>
              <a:t>“White Man’s Burden” </a:t>
            </a:r>
            <a:r>
              <a:rPr lang="en-US" sz="1800" b="1" dirty="0" smtClean="0">
                <a:solidFill>
                  <a:srgbClr val="FF0000"/>
                </a:solidFill>
              </a:rPr>
              <a:t>(Social)</a:t>
            </a:r>
          </a:p>
          <a:p>
            <a:pPr lvl="2">
              <a:spcAft>
                <a:spcPts val="0"/>
              </a:spcAft>
            </a:pPr>
            <a:r>
              <a:rPr lang="en-US" b="1" dirty="0" smtClean="0"/>
              <a:t>Many Americans believed in the superiority of “Anglo-Saxons”, that deserved to rule over others</a:t>
            </a:r>
          </a:p>
          <a:p>
            <a:pPr lvl="2">
              <a:spcAft>
                <a:spcPts val="0"/>
              </a:spcAft>
            </a:pPr>
            <a:r>
              <a:rPr lang="en-US" b="1" dirty="0" smtClean="0"/>
              <a:t>Survival of the Fittest</a:t>
            </a:r>
          </a:p>
          <a:p>
            <a:pPr lvl="1"/>
            <a:r>
              <a:rPr lang="en-US" b="1" dirty="0" smtClean="0"/>
              <a:t>Humanitarian Concerns</a:t>
            </a:r>
          </a:p>
          <a:p>
            <a:pPr lvl="2"/>
            <a:r>
              <a:rPr lang="en-US" b="1" dirty="0" smtClean="0"/>
              <a:t>Christianity</a:t>
            </a:r>
          </a:p>
          <a:p>
            <a:pPr lvl="2"/>
            <a:r>
              <a:rPr lang="en-US" b="1" dirty="0" smtClean="0"/>
              <a:t>“Moral Obligation”</a:t>
            </a:r>
            <a:endParaRPr lang="en-US" b="1" dirty="0"/>
          </a:p>
          <a:p>
            <a:pPr lvl="1"/>
            <a:r>
              <a:rPr lang="en-US" b="1" dirty="0" smtClean="0"/>
              <a:t>Competition with European Powers</a:t>
            </a:r>
          </a:p>
          <a:p>
            <a:pPr lvl="1"/>
            <a:r>
              <a:rPr lang="en-US" b="1" dirty="0" smtClean="0"/>
              <a:t>The New “Manifest Destiny”</a:t>
            </a:r>
          </a:p>
        </p:txBody>
      </p:sp>
    </p:spTree>
    <p:extLst>
      <p:ext uri="{BB962C8B-B14F-4D97-AF65-F5344CB8AC3E}">
        <p14:creationId xmlns:p14="http://schemas.microsoft.com/office/powerpoint/2010/main" val="100371348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95401" y="677332"/>
            <a:ext cx="9601196" cy="1303867"/>
          </a:xfrm>
        </p:spPr>
        <p:txBody>
          <a:bodyPr/>
          <a:lstStyle/>
          <a:p>
            <a:r>
              <a:rPr lang="en-US" dirty="0" smtClean="0"/>
              <a:t>“WE DO”</a:t>
            </a:r>
            <a:endParaRPr lang="en-US" dirty="0"/>
          </a:p>
        </p:txBody>
      </p:sp>
      <p:sp>
        <p:nvSpPr>
          <p:cNvPr id="3" name="Content Placeholder 2"/>
          <p:cNvSpPr>
            <a:spLocks noGrp="1"/>
          </p:cNvSpPr>
          <p:nvPr>
            <p:ph idx="1"/>
          </p:nvPr>
        </p:nvSpPr>
        <p:spPr>
          <a:xfrm>
            <a:off x="1295401" y="1520612"/>
            <a:ext cx="9601196" cy="3318936"/>
          </a:xfrm>
        </p:spPr>
        <p:txBody>
          <a:bodyPr>
            <a:noAutofit/>
          </a:bodyPr>
          <a:lstStyle/>
          <a:p>
            <a:r>
              <a:rPr lang="en-US" sz="2800" dirty="0" smtClean="0">
                <a:latin typeface="Arial Narrow" panose="020B0606020202030204" pitchFamily="34" charset="0"/>
              </a:rPr>
              <a:t>In Groups/Pairs, Review your assigned political cartoon and identify the following elements that exist:</a:t>
            </a:r>
          </a:p>
          <a:p>
            <a:pPr lvl="1"/>
            <a:r>
              <a:rPr lang="en-US" sz="2400" b="1" dirty="0" smtClean="0">
                <a:latin typeface="Arial Narrow" panose="020B0606020202030204" pitchFamily="34" charset="0"/>
              </a:rPr>
              <a:t>Symbolism-</a:t>
            </a:r>
            <a:r>
              <a:rPr lang="en-US" sz="2400" dirty="0" smtClean="0">
                <a:latin typeface="Arial Narrow" panose="020B0606020202030204" pitchFamily="34" charset="0"/>
              </a:rPr>
              <a:t> </a:t>
            </a:r>
            <a:r>
              <a:rPr lang="en-US" sz="2400" dirty="0">
                <a:latin typeface="Arial Narrow" panose="020B0606020202030204" pitchFamily="34" charset="0"/>
              </a:rPr>
              <a:t>Cartoonists use simple objects, or </a:t>
            </a:r>
            <a:r>
              <a:rPr lang="en-US" sz="2400" b="1" dirty="0">
                <a:latin typeface="Arial Narrow" panose="020B0606020202030204" pitchFamily="34" charset="0"/>
              </a:rPr>
              <a:t>symbols</a:t>
            </a:r>
            <a:r>
              <a:rPr lang="en-US" sz="2400" dirty="0">
                <a:latin typeface="Arial Narrow" panose="020B0606020202030204" pitchFamily="34" charset="0"/>
              </a:rPr>
              <a:t>, to stand for larger concepts or ideas</a:t>
            </a:r>
            <a:r>
              <a:rPr lang="en-US" sz="2400" dirty="0" smtClean="0">
                <a:latin typeface="Arial Narrow" panose="020B0606020202030204" pitchFamily="34" charset="0"/>
              </a:rPr>
              <a:t>.</a:t>
            </a:r>
            <a:r>
              <a:rPr lang="en-US" sz="2400" dirty="0">
                <a:latin typeface="Arial Narrow" panose="020B0606020202030204" pitchFamily="34" charset="0"/>
              </a:rPr>
              <a:t/>
            </a:r>
            <a:br>
              <a:rPr lang="en-US" sz="2400" dirty="0">
                <a:latin typeface="Arial Narrow" panose="020B0606020202030204" pitchFamily="34" charset="0"/>
              </a:rPr>
            </a:br>
            <a:r>
              <a:rPr lang="en-US" sz="2400" dirty="0">
                <a:latin typeface="Arial Narrow" panose="020B0606020202030204" pitchFamily="34" charset="0"/>
              </a:rPr>
              <a:t>After you identify the symbols in a cartoon, think about what the cartoonist intends each symbol to stand for.</a:t>
            </a:r>
            <a:endParaRPr lang="en-US" sz="2400" dirty="0" smtClean="0">
              <a:latin typeface="Arial Narrow" panose="020B0606020202030204" pitchFamily="34" charset="0"/>
            </a:endParaRPr>
          </a:p>
          <a:p>
            <a:pPr lvl="1"/>
            <a:r>
              <a:rPr lang="en-US" sz="2400" b="1" dirty="0">
                <a:latin typeface="Arial Narrow" panose="020B0606020202030204" pitchFamily="34" charset="0"/>
              </a:rPr>
              <a:t>Exaggeration- </a:t>
            </a:r>
            <a:r>
              <a:rPr lang="en-US" sz="2400" dirty="0">
                <a:latin typeface="Arial Narrow" panose="020B0606020202030204" pitchFamily="34" charset="0"/>
              </a:rPr>
              <a:t>Sometimes cartoonists overdo, or</a:t>
            </a:r>
            <a:r>
              <a:rPr lang="en-US" sz="2400" b="1" dirty="0">
                <a:latin typeface="Arial Narrow" panose="020B0606020202030204" pitchFamily="34" charset="0"/>
              </a:rPr>
              <a:t> exaggerate</a:t>
            </a:r>
            <a:r>
              <a:rPr lang="en-US" sz="2400" dirty="0">
                <a:latin typeface="Arial Narrow" panose="020B0606020202030204" pitchFamily="34" charset="0"/>
              </a:rPr>
              <a:t>, the physical characteristics of people or things in order to make a point. Then, try to decide what point the cartoonist was trying to make through exaggeration</a:t>
            </a:r>
            <a:r>
              <a:rPr lang="en-US" sz="2400" dirty="0" smtClean="0">
                <a:latin typeface="Arial Narrow" panose="020B0606020202030204" pitchFamily="34" charset="0"/>
              </a:rPr>
              <a:t>.</a:t>
            </a:r>
          </a:p>
        </p:txBody>
      </p:sp>
    </p:spTree>
    <p:extLst>
      <p:ext uri="{BB962C8B-B14F-4D97-AF65-F5344CB8AC3E}">
        <p14:creationId xmlns:p14="http://schemas.microsoft.com/office/powerpoint/2010/main" val="560192138"/>
      </p:ext>
    </p:extLst>
  </p:cSld>
  <p:clrMapOvr>
    <a:masterClrMapping/>
  </p:clrMapOvr>
  <p:transition spd="slow">
    <p:wip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Organic">
  <a:themeElements>
    <a:clrScheme name="Organic">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Organic">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ganic">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441</TotalTime>
  <Words>544</Words>
  <Application>Microsoft Office PowerPoint</Application>
  <PresentationFormat>Widescreen</PresentationFormat>
  <Paragraphs>105</Paragraphs>
  <Slides>15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15</vt:i4>
      </vt:variant>
    </vt:vector>
  </HeadingPairs>
  <TitlesOfParts>
    <vt:vector size="20" baseType="lpstr">
      <vt:lpstr>Arial</vt:lpstr>
      <vt:lpstr>Arial Narrow</vt:lpstr>
      <vt:lpstr>Century Gothic</vt:lpstr>
      <vt:lpstr>Garamond</vt:lpstr>
      <vt:lpstr>Organic</vt:lpstr>
      <vt:lpstr>US HISTORY</vt:lpstr>
      <vt:lpstr>BELLRINGER QUESTIONS (5 MINUTES)</vt:lpstr>
      <vt:lpstr>PowerPoint Presentation</vt:lpstr>
      <vt:lpstr>FLOW OF OUR LESSON</vt:lpstr>
      <vt:lpstr>CONTENT APPLICATION  Cartoon Analysis “I Do”</vt:lpstr>
      <vt:lpstr>“I DO” Content Review: United States Motivations for Territorial Expansion</vt:lpstr>
      <vt:lpstr>“I DO” Content Review: United States Motivations for Territorial Expansion:</vt:lpstr>
      <vt:lpstr>“I DO” Content Review: United States Motivations for Territorial Expansion:</vt:lpstr>
      <vt:lpstr>“WE DO”</vt:lpstr>
      <vt:lpstr>“WE DO” - Continued</vt:lpstr>
      <vt:lpstr>“We Do”- Speak Out/Share Out</vt:lpstr>
      <vt:lpstr>LETS REVIEW THE BELLRINGER</vt:lpstr>
      <vt:lpstr>PowerPoint Presentation</vt:lpstr>
      <vt:lpstr>“You Do” - ESSENTIAL QUESTION-EXIT SLIP</vt:lpstr>
      <vt:lpstr>PowerPoint Presentation</vt:lpstr>
    </vt:vector>
  </TitlesOfParts>
  <Company>Duval County Public Schools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Campbell, Lashawna J.</dc:creator>
  <cp:lastModifiedBy>Sacerdote, Kevin R.</cp:lastModifiedBy>
  <cp:revision>27</cp:revision>
  <dcterms:created xsi:type="dcterms:W3CDTF">2015-12-29T14:57:34Z</dcterms:created>
  <dcterms:modified xsi:type="dcterms:W3CDTF">2016-04-28T12:52:03Z</dcterms:modified>
</cp:coreProperties>
</file>